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 id="257" r:id="rId3"/>
    <p:sldId id="265" r:id="rId4"/>
    <p:sldId id="259" r:id="rId5"/>
    <p:sldId id="291" r:id="rId6"/>
    <p:sldId id="260" r:id="rId7"/>
    <p:sldId id="261" r:id="rId8"/>
    <p:sldId id="279" r:id="rId9"/>
    <p:sldId id="262" r:id="rId10"/>
    <p:sldId id="263" r:id="rId11"/>
    <p:sldId id="321" r:id="rId12"/>
    <p:sldId id="322" r:id="rId13"/>
    <p:sldId id="266" r:id="rId14"/>
    <p:sldId id="267" r:id="rId15"/>
    <p:sldId id="269" r:id="rId16"/>
    <p:sldId id="268" r:id="rId17"/>
    <p:sldId id="264" r:id="rId18"/>
    <p:sldId id="270" r:id="rId19"/>
    <p:sldId id="292" r:id="rId20"/>
    <p:sldId id="272" r:id="rId21"/>
    <p:sldId id="301" r:id="rId22"/>
    <p:sldId id="323" r:id="rId23"/>
    <p:sldId id="302" r:id="rId24"/>
    <p:sldId id="324" r:id="rId25"/>
    <p:sldId id="303" r:id="rId26"/>
    <p:sldId id="325" r:id="rId27"/>
    <p:sldId id="326" r:id="rId28"/>
    <p:sldId id="276" r:id="rId29"/>
    <p:sldId id="277" r:id="rId30"/>
    <p:sldId id="278" r:id="rId31"/>
    <p:sldId id="273" r:id="rId32"/>
    <p:sldId id="316" r:id="rId33"/>
    <p:sldId id="274" r:id="rId34"/>
    <p:sldId id="309" r:id="rId35"/>
    <p:sldId id="288" r:id="rId36"/>
    <p:sldId id="281" r:id="rId37"/>
    <p:sldId id="282" r:id="rId38"/>
    <p:sldId id="284" r:id="rId39"/>
    <p:sldId id="285" r:id="rId40"/>
    <p:sldId id="312" r:id="rId41"/>
    <p:sldId id="314" r:id="rId42"/>
    <p:sldId id="319" r:id="rId43"/>
    <p:sldId id="320" r:id="rId44"/>
    <p:sldId id="299" r:id="rId45"/>
    <p:sldId id="327" r:id="rId46"/>
    <p:sldId id="304" r:id="rId47"/>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34587" autoAdjust="0"/>
    <p:restoredTop sz="86461" autoAdjust="0"/>
  </p:normalViewPr>
  <p:slideViewPr>
    <p:cSldViewPr>
      <p:cViewPr>
        <p:scale>
          <a:sx n="86" d="100"/>
          <a:sy n="86" d="100"/>
        </p:scale>
        <p:origin x="-1098" y="-18"/>
      </p:cViewPr>
      <p:guideLst>
        <p:guide orient="horz" pos="2160"/>
        <p:guide pos="2880"/>
      </p:guideLst>
    </p:cSldViewPr>
  </p:slideViewPr>
  <p:outlineViewPr>
    <p:cViewPr>
      <p:scale>
        <a:sx n="33" d="100"/>
        <a:sy n="33" d="100"/>
      </p:scale>
      <p:origin x="259" y="0"/>
    </p:cViewPr>
  </p:outlineViewPr>
  <p:notesTextViewPr>
    <p:cViewPr>
      <p:scale>
        <a:sx n="100" d="100"/>
        <a:sy n="100" d="100"/>
      </p:scale>
      <p:origin x="0" y="0"/>
    </p:cViewPr>
  </p:notesTextViewPr>
  <p:sorterViewPr>
    <p:cViewPr>
      <p:scale>
        <a:sx n="66" d="100"/>
        <a:sy n="66" d="100"/>
      </p:scale>
      <p:origin x="0" y="155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4" name="3 Dik Üçgen"/>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grpSp>
        <p:nvGrpSpPr>
          <p:cNvPr id="5" name="15 Grup"/>
          <p:cNvGrpSpPr>
            <a:grpSpLocks/>
          </p:cNvGrpSpPr>
          <p:nvPr/>
        </p:nvGrpSpPr>
        <p:grpSpPr bwMode="auto">
          <a:xfrm>
            <a:off x="-3175" y="4953000"/>
            <a:ext cx="9147175" cy="1911350"/>
            <a:chOff x="-3765" y="4832896"/>
            <a:chExt cx="9147765" cy="2032192"/>
          </a:xfrm>
        </p:grpSpPr>
        <p:sp>
          <p:nvSpPr>
            <p:cNvPr id="6" name="5 Serbest Form"/>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7" name="6 Serbest Form"/>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8" name="7 Serbest Form"/>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0" name="9 Düz Bağlayıcı"/>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8 Başlık"/>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tr-TR" smtClean="0"/>
              <a:t>Asıl başlık stili için tıklatın</a:t>
            </a:r>
            <a:endParaRPr lang="en-US"/>
          </a:p>
        </p:txBody>
      </p:sp>
      <p:sp>
        <p:nvSpPr>
          <p:cNvPr id="17" name="16 Alt Başlık"/>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tr-TR" smtClean="0"/>
              <a:t>Asıl alt başlık stilini düzenlemek için tıklatın</a:t>
            </a:r>
            <a:endParaRPr lang="en-US"/>
          </a:p>
        </p:txBody>
      </p:sp>
      <p:sp>
        <p:nvSpPr>
          <p:cNvPr id="11" name="29 Veri Yer Tutucusu"/>
          <p:cNvSpPr>
            <a:spLocks noGrp="1"/>
          </p:cNvSpPr>
          <p:nvPr>
            <p:ph type="dt" sz="half" idx="10"/>
          </p:nvPr>
        </p:nvSpPr>
        <p:spPr/>
        <p:txBody>
          <a:bodyPr/>
          <a:lstStyle>
            <a:lvl1pPr>
              <a:defRPr>
                <a:solidFill>
                  <a:srgbClr val="FFFFFF"/>
                </a:solidFill>
              </a:defRPr>
            </a:lvl1pPr>
            <a:extLst/>
          </a:lstStyle>
          <a:p>
            <a:pPr>
              <a:defRPr/>
            </a:pPr>
            <a:endParaRPr lang="tr-TR"/>
          </a:p>
        </p:txBody>
      </p:sp>
      <p:sp>
        <p:nvSpPr>
          <p:cNvPr id="12" name="18 Altbilgi Yer Tutucusu"/>
          <p:cNvSpPr>
            <a:spLocks noGrp="1"/>
          </p:cNvSpPr>
          <p:nvPr>
            <p:ph type="ftr" sz="quarter" idx="11"/>
          </p:nvPr>
        </p:nvSpPr>
        <p:spPr/>
        <p:txBody>
          <a:bodyPr/>
          <a:lstStyle>
            <a:lvl1pPr>
              <a:defRPr>
                <a:solidFill>
                  <a:schemeClr val="accent1">
                    <a:tint val="20000"/>
                  </a:schemeClr>
                </a:solidFill>
              </a:defRPr>
            </a:lvl1pPr>
            <a:extLst/>
          </a:lstStyle>
          <a:p>
            <a:pPr>
              <a:defRPr/>
            </a:pPr>
            <a:endParaRPr lang="tr-TR"/>
          </a:p>
        </p:txBody>
      </p:sp>
      <p:sp>
        <p:nvSpPr>
          <p:cNvPr id="13" name="26 Slayt Numarası Yer Tutucusu"/>
          <p:cNvSpPr>
            <a:spLocks noGrp="1"/>
          </p:cNvSpPr>
          <p:nvPr>
            <p:ph type="sldNum" sz="quarter" idx="12"/>
          </p:nvPr>
        </p:nvSpPr>
        <p:spPr/>
        <p:txBody>
          <a:bodyPr/>
          <a:lstStyle>
            <a:lvl1pPr>
              <a:defRPr>
                <a:solidFill>
                  <a:srgbClr val="FFFFFF"/>
                </a:solidFill>
              </a:defRPr>
            </a:lvl1pPr>
            <a:extLst/>
          </a:lstStyle>
          <a:p>
            <a:pPr>
              <a:defRPr/>
            </a:pPr>
            <a:fld id="{F97FF96C-425E-465B-BE40-AA71E39C9788}" type="slidenum">
              <a:rPr lang="tr-TR"/>
              <a:pPr>
                <a:defRP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6 Başlık"/>
          <p:cNvSpPr>
            <a:spLocks noGrp="1"/>
          </p:cNvSpPr>
          <p:nvPr>
            <p:ph type="title"/>
          </p:nvPr>
        </p:nvSpPr>
        <p:spPr/>
        <p:txBody>
          <a:bodyPr rtlCol="0"/>
          <a:lstStyle>
            <a:extLst/>
          </a:lstStyle>
          <a:p>
            <a:r>
              <a:rPr lang="tr-TR" smtClean="0"/>
              <a:t>Asıl başlık stili için tıklatın</a:t>
            </a:r>
            <a:endParaRPr lang="en-US"/>
          </a:p>
        </p:txBody>
      </p:sp>
      <p:sp>
        <p:nvSpPr>
          <p:cNvPr id="4" name="9 Veri Yer Tutucusu"/>
          <p:cNvSpPr>
            <a:spLocks noGrp="1"/>
          </p:cNvSpPr>
          <p:nvPr>
            <p:ph type="dt" sz="half" idx="10"/>
          </p:nvPr>
        </p:nvSpPr>
        <p:spPr/>
        <p:txBody>
          <a:bodyPr/>
          <a:lstStyle>
            <a:lvl1pPr>
              <a:defRPr/>
            </a:lvl1pPr>
          </a:lstStyle>
          <a:p>
            <a:pPr>
              <a:defRPr/>
            </a:pPr>
            <a:endParaRPr lang="tr-TR"/>
          </a:p>
        </p:txBody>
      </p:sp>
      <p:sp>
        <p:nvSpPr>
          <p:cNvPr id="5" name="21 Altbilgi Yer Tutucusu"/>
          <p:cNvSpPr>
            <a:spLocks noGrp="1"/>
          </p:cNvSpPr>
          <p:nvPr>
            <p:ph type="ftr" sz="quarter" idx="11"/>
          </p:nvPr>
        </p:nvSpPr>
        <p:spPr/>
        <p:txBody>
          <a:bodyPr/>
          <a:lstStyle>
            <a:lvl1pPr>
              <a:defRPr/>
            </a:lvl1pPr>
          </a:lstStyle>
          <a:p>
            <a:pPr>
              <a:defRPr/>
            </a:pPr>
            <a:endParaRPr lang="tr-TR"/>
          </a:p>
        </p:txBody>
      </p:sp>
      <p:sp>
        <p:nvSpPr>
          <p:cNvPr id="6" name="17 Slayt Numarası Yer Tutucusu"/>
          <p:cNvSpPr>
            <a:spLocks noGrp="1"/>
          </p:cNvSpPr>
          <p:nvPr>
            <p:ph type="sldNum" sz="quarter" idx="12"/>
          </p:nvPr>
        </p:nvSpPr>
        <p:spPr/>
        <p:txBody>
          <a:bodyPr/>
          <a:lstStyle>
            <a:lvl1pPr>
              <a:defRPr/>
            </a:lvl1pPr>
          </a:lstStyle>
          <a:p>
            <a:pPr>
              <a:defRPr/>
            </a:pPr>
            <a:fld id="{855A185A-822D-4D49-97F6-18DEE18B3591}" type="slidenum">
              <a:rPr lang="tr-TR"/>
              <a:pPr>
                <a:defRP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1"/>
      </p:bgRef>
    </p:bg>
    <p:spTree>
      <p:nvGrpSpPr>
        <p:cNvPr id="1" name=""/>
        <p:cNvGrpSpPr/>
        <p:nvPr/>
      </p:nvGrpSpPr>
      <p:grpSpPr>
        <a:xfrm>
          <a:off x="0" y="0"/>
          <a:ext cx="0" cy="0"/>
          <a:chOff x="0" y="0"/>
          <a:chExt cx="0" cy="0"/>
        </a:xfrm>
      </p:grpSpPr>
      <p:sp>
        <p:nvSpPr>
          <p:cNvPr id="4" name="3 Köşeli Çift Ayraç"/>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5" name="4 Köşeli Çift Ayraç"/>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2" name="1 Başlık"/>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tr-TR" smtClean="0"/>
              <a:t>Asıl başlık stili için tıklatın</a:t>
            </a:r>
            <a:endParaRPr lang="en-US"/>
          </a:p>
        </p:txBody>
      </p:sp>
      <p:sp>
        <p:nvSpPr>
          <p:cNvPr id="3" name="2 Metin Yer Tutucusu"/>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tr-TR" smtClean="0"/>
              <a:t>Asıl metin stillerini düzenlemek için tıklatın</a:t>
            </a:r>
          </a:p>
        </p:txBody>
      </p:sp>
      <p:sp>
        <p:nvSpPr>
          <p:cNvPr id="6" name="3 Veri Yer Tutucusu"/>
          <p:cNvSpPr>
            <a:spLocks noGrp="1"/>
          </p:cNvSpPr>
          <p:nvPr>
            <p:ph type="dt" sz="half" idx="10"/>
          </p:nvPr>
        </p:nvSpPr>
        <p:spPr/>
        <p:txBody>
          <a:bodyPr/>
          <a:lstStyle>
            <a:lvl1pPr>
              <a:defRPr/>
            </a:lvl1pPr>
            <a:extLst/>
          </a:lstStyle>
          <a:p>
            <a:pPr>
              <a:defRPr/>
            </a:pPr>
            <a:endParaRPr lang="tr-TR"/>
          </a:p>
        </p:txBody>
      </p:sp>
      <p:sp>
        <p:nvSpPr>
          <p:cNvPr id="7" name="4 Altbilgi Yer Tutucusu"/>
          <p:cNvSpPr>
            <a:spLocks noGrp="1"/>
          </p:cNvSpPr>
          <p:nvPr>
            <p:ph type="ftr" sz="quarter" idx="11"/>
          </p:nvPr>
        </p:nvSpPr>
        <p:spPr/>
        <p:txBody>
          <a:bodyPr/>
          <a:lstStyle>
            <a:lvl1pPr>
              <a:defRPr/>
            </a:lvl1pPr>
            <a:extLst/>
          </a:lstStyle>
          <a:p>
            <a:pPr>
              <a:defRPr/>
            </a:pPr>
            <a:endParaRPr lang="tr-TR"/>
          </a:p>
        </p:txBody>
      </p:sp>
      <p:sp>
        <p:nvSpPr>
          <p:cNvPr id="8" name="5 Slayt Numarası Yer Tutucusu"/>
          <p:cNvSpPr>
            <a:spLocks noGrp="1"/>
          </p:cNvSpPr>
          <p:nvPr>
            <p:ph type="sldNum" sz="quarter" idx="12"/>
          </p:nvPr>
        </p:nvSpPr>
        <p:spPr/>
        <p:txBody>
          <a:bodyPr/>
          <a:lstStyle>
            <a:lvl1pPr>
              <a:defRPr/>
            </a:lvl1pPr>
            <a:extLst/>
          </a:lstStyle>
          <a:p>
            <a:pPr>
              <a:defRPr/>
            </a:pPr>
            <a:fld id="{702BC824-ACF9-48EA-AA5D-8C5227781EA5}" type="slidenum">
              <a:rPr lang="tr-TR"/>
              <a:pPr>
                <a:defRPr/>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Ref idx="1002">
        <a:schemeClr val="bg1"/>
      </p:bgRef>
    </p:bg>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İçerik Yer Tutucusu"/>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8" name="7 Başlık"/>
          <p:cNvSpPr>
            <a:spLocks noGrp="1"/>
          </p:cNvSpPr>
          <p:nvPr>
            <p:ph type="title"/>
          </p:nvPr>
        </p:nvSpPr>
        <p:spPr/>
        <p:txBody>
          <a:bodyPr rtlCol="0"/>
          <a:lstStyle>
            <a:extLst/>
          </a:lstStyle>
          <a:p>
            <a:r>
              <a:rPr lang="tr-TR" smtClean="0"/>
              <a:t>Asıl başlık stili için tıklatın</a:t>
            </a:r>
            <a:endParaRPr lang="en-US"/>
          </a:p>
        </p:txBody>
      </p:sp>
      <p:sp>
        <p:nvSpPr>
          <p:cNvPr id="5" name="4 Veri Yer Tutucusu"/>
          <p:cNvSpPr>
            <a:spLocks noGrp="1"/>
          </p:cNvSpPr>
          <p:nvPr>
            <p:ph type="dt" sz="half" idx="10"/>
          </p:nvPr>
        </p:nvSpPr>
        <p:spPr/>
        <p:txBody>
          <a:bodyPr/>
          <a:lstStyle>
            <a:lvl1pPr>
              <a:defRPr/>
            </a:lvl1pPr>
            <a:extLst/>
          </a:lstStyle>
          <a:p>
            <a:pPr>
              <a:defRPr/>
            </a:pPr>
            <a:endParaRPr lang="tr-TR"/>
          </a:p>
        </p:txBody>
      </p:sp>
      <p:sp>
        <p:nvSpPr>
          <p:cNvPr id="6" name="5 Altbilgi Yer Tutucusu"/>
          <p:cNvSpPr>
            <a:spLocks noGrp="1"/>
          </p:cNvSpPr>
          <p:nvPr>
            <p:ph type="ftr" sz="quarter" idx="11"/>
          </p:nvPr>
        </p:nvSpPr>
        <p:spPr/>
        <p:txBody>
          <a:bodyPr/>
          <a:lstStyle>
            <a:lvl1pPr>
              <a:defRPr/>
            </a:lvl1pPr>
            <a:extLst/>
          </a:lstStyle>
          <a:p>
            <a:pPr>
              <a:defRPr/>
            </a:pPr>
            <a:endParaRPr lang="tr-TR"/>
          </a:p>
        </p:txBody>
      </p:sp>
      <p:sp>
        <p:nvSpPr>
          <p:cNvPr id="7" name="6 Slayt Numarası Yer Tutucusu"/>
          <p:cNvSpPr>
            <a:spLocks noGrp="1"/>
          </p:cNvSpPr>
          <p:nvPr>
            <p:ph type="sldNum" sz="quarter" idx="12"/>
          </p:nvPr>
        </p:nvSpPr>
        <p:spPr/>
        <p:txBody>
          <a:bodyPr/>
          <a:lstStyle>
            <a:lvl1pPr>
              <a:defRPr/>
            </a:lvl1pPr>
            <a:extLst/>
          </a:lstStyle>
          <a:p>
            <a:pPr>
              <a:defRPr/>
            </a:pPr>
            <a:fld id="{9CE771EA-B80A-432F-896B-A94B1EA72048}" type="slidenum">
              <a:rPr lang="tr-TR"/>
              <a:pPr>
                <a:defRPr/>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8229600" cy="1143000"/>
          </a:xfrm>
        </p:spPr>
        <p:txBody>
          <a:bodyPr/>
          <a:lstStyle>
            <a:lvl1pPr>
              <a:defRPr/>
            </a:lvl1pPr>
            <a:extLst/>
          </a:lstStyle>
          <a:p>
            <a:r>
              <a:rPr lang="tr-TR" smtClean="0"/>
              <a:t>Asıl başlık stili için tıklatın</a:t>
            </a:r>
            <a:endParaRPr lang="en-US"/>
          </a:p>
        </p:txBody>
      </p:sp>
      <p:sp>
        <p:nvSpPr>
          <p:cNvPr id="3" name="2 Metin Yer Tutucusu"/>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tr-TR" smtClean="0"/>
              <a:t>Asıl metin stillerini düzenlemek için tıklatın</a:t>
            </a:r>
          </a:p>
        </p:txBody>
      </p:sp>
      <p:sp>
        <p:nvSpPr>
          <p:cNvPr id="4" name="3 Metin Yer Tutucusu"/>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tr-TR" smtClean="0"/>
              <a:t>Asıl metin stillerini düzenlemek için tıklatın</a:t>
            </a:r>
          </a:p>
        </p:txBody>
      </p:sp>
      <p:sp>
        <p:nvSpPr>
          <p:cNvPr id="5" name="4 İçerik Yer Tutucusu"/>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5 İçerik Yer Tutucusu"/>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6 Veri Yer Tutucusu"/>
          <p:cNvSpPr>
            <a:spLocks noGrp="1"/>
          </p:cNvSpPr>
          <p:nvPr>
            <p:ph type="dt" sz="half" idx="10"/>
          </p:nvPr>
        </p:nvSpPr>
        <p:spPr/>
        <p:txBody>
          <a:bodyPr/>
          <a:lstStyle>
            <a:lvl1pPr>
              <a:defRPr/>
            </a:lvl1pPr>
            <a:extLst/>
          </a:lstStyle>
          <a:p>
            <a:pPr>
              <a:defRPr/>
            </a:pPr>
            <a:endParaRPr lang="tr-TR"/>
          </a:p>
        </p:txBody>
      </p:sp>
      <p:sp>
        <p:nvSpPr>
          <p:cNvPr id="8" name="7 Altbilgi Yer Tutucusu"/>
          <p:cNvSpPr>
            <a:spLocks noGrp="1"/>
          </p:cNvSpPr>
          <p:nvPr>
            <p:ph type="ftr" sz="quarter" idx="11"/>
          </p:nvPr>
        </p:nvSpPr>
        <p:spPr/>
        <p:txBody>
          <a:bodyPr/>
          <a:lstStyle>
            <a:lvl1pPr>
              <a:defRPr/>
            </a:lvl1pPr>
            <a:extLst/>
          </a:lstStyle>
          <a:p>
            <a:pPr>
              <a:defRPr/>
            </a:pPr>
            <a:endParaRPr lang="tr-TR"/>
          </a:p>
        </p:txBody>
      </p:sp>
      <p:sp>
        <p:nvSpPr>
          <p:cNvPr id="9" name="8 Slayt Numarası Yer Tutucusu"/>
          <p:cNvSpPr>
            <a:spLocks noGrp="1"/>
          </p:cNvSpPr>
          <p:nvPr>
            <p:ph type="sldNum" sz="quarter" idx="12"/>
          </p:nvPr>
        </p:nvSpPr>
        <p:spPr/>
        <p:txBody>
          <a:bodyPr/>
          <a:lstStyle>
            <a:lvl1pPr>
              <a:defRPr/>
            </a:lvl1pPr>
            <a:extLst/>
          </a:lstStyle>
          <a:p>
            <a:pPr>
              <a:defRPr/>
            </a:pPr>
            <a:fld id="{94F8C49E-89F9-4196-B645-98AFE34E030C}" type="slidenum">
              <a:rPr lang="tr-TR"/>
              <a:pPr>
                <a:defRPr/>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bg>
      <p:bgRef idx="1002">
        <a:schemeClr val="bg1"/>
      </p:bgRef>
    </p:bg>
    <p:spTree>
      <p:nvGrpSpPr>
        <p:cNvPr id="1" name=""/>
        <p:cNvGrpSpPr/>
        <p:nvPr/>
      </p:nvGrpSpPr>
      <p:grpSpPr>
        <a:xfrm>
          <a:off x="0" y="0"/>
          <a:ext cx="0" cy="0"/>
          <a:chOff x="0" y="0"/>
          <a:chExt cx="0" cy="0"/>
        </a:xfrm>
      </p:grpSpPr>
      <p:sp>
        <p:nvSpPr>
          <p:cNvPr id="6" name="5 Başlık"/>
          <p:cNvSpPr>
            <a:spLocks noGrp="1"/>
          </p:cNvSpPr>
          <p:nvPr>
            <p:ph type="title"/>
          </p:nvPr>
        </p:nvSpPr>
        <p:spPr/>
        <p:txBody>
          <a:bodyPr rtlCol="0"/>
          <a:lstStyle>
            <a:extLst/>
          </a:lstStyle>
          <a:p>
            <a:r>
              <a:rPr lang="tr-TR" smtClean="0"/>
              <a:t>Asıl başlık stili için tıklatın</a:t>
            </a:r>
            <a:endParaRPr lang="en-US"/>
          </a:p>
        </p:txBody>
      </p:sp>
      <p:sp>
        <p:nvSpPr>
          <p:cNvPr id="3" name="2 Veri Yer Tutucusu"/>
          <p:cNvSpPr>
            <a:spLocks noGrp="1"/>
          </p:cNvSpPr>
          <p:nvPr>
            <p:ph type="dt" sz="half" idx="10"/>
          </p:nvPr>
        </p:nvSpPr>
        <p:spPr/>
        <p:txBody>
          <a:bodyPr/>
          <a:lstStyle>
            <a:lvl1pPr>
              <a:defRPr/>
            </a:lvl1pPr>
            <a:extLst/>
          </a:lstStyle>
          <a:p>
            <a:pPr>
              <a:defRPr/>
            </a:pPr>
            <a:endParaRPr lang="tr-TR"/>
          </a:p>
        </p:txBody>
      </p:sp>
      <p:sp>
        <p:nvSpPr>
          <p:cNvPr id="4" name="3 Altbilgi Yer Tutucusu"/>
          <p:cNvSpPr>
            <a:spLocks noGrp="1"/>
          </p:cNvSpPr>
          <p:nvPr>
            <p:ph type="ftr" sz="quarter" idx="11"/>
          </p:nvPr>
        </p:nvSpPr>
        <p:spPr/>
        <p:txBody>
          <a:bodyPr/>
          <a:lstStyle>
            <a:lvl1pPr>
              <a:defRPr/>
            </a:lvl1pPr>
            <a:extLst/>
          </a:lstStyle>
          <a:p>
            <a:pPr>
              <a:defRPr/>
            </a:pPr>
            <a:endParaRPr lang="tr-TR"/>
          </a:p>
        </p:txBody>
      </p:sp>
      <p:sp>
        <p:nvSpPr>
          <p:cNvPr id="5" name="4 Slayt Numarası Yer Tutucusu"/>
          <p:cNvSpPr>
            <a:spLocks noGrp="1"/>
          </p:cNvSpPr>
          <p:nvPr>
            <p:ph type="sldNum" sz="quarter" idx="12"/>
          </p:nvPr>
        </p:nvSpPr>
        <p:spPr/>
        <p:txBody>
          <a:bodyPr/>
          <a:lstStyle>
            <a:lvl1pPr>
              <a:defRPr/>
            </a:lvl1pPr>
            <a:extLst/>
          </a:lstStyle>
          <a:p>
            <a:pPr>
              <a:defRPr/>
            </a:pPr>
            <a:fld id="{31DF86B4-6ABA-4D51-B62A-6CED781495A0}" type="slidenum">
              <a:rPr lang="tr-TR"/>
              <a:pPr>
                <a:defRPr/>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9 Veri Yer Tutucusu"/>
          <p:cNvSpPr>
            <a:spLocks noGrp="1"/>
          </p:cNvSpPr>
          <p:nvPr>
            <p:ph type="dt" sz="half" idx="10"/>
          </p:nvPr>
        </p:nvSpPr>
        <p:spPr/>
        <p:txBody>
          <a:bodyPr/>
          <a:lstStyle>
            <a:lvl1pPr>
              <a:defRPr/>
            </a:lvl1pPr>
          </a:lstStyle>
          <a:p>
            <a:pPr>
              <a:defRPr/>
            </a:pPr>
            <a:endParaRPr lang="tr-TR"/>
          </a:p>
        </p:txBody>
      </p:sp>
      <p:sp>
        <p:nvSpPr>
          <p:cNvPr id="3" name="21 Altbilgi Yer Tutucusu"/>
          <p:cNvSpPr>
            <a:spLocks noGrp="1"/>
          </p:cNvSpPr>
          <p:nvPr>
            <p:ph type="ftr" sz="quarter" idx="11"/>
          </p:nvPr>
        </p:nvSpPr>
        <p:spPr/>
        <p:txBody>
          <a:bodyPr/>
          <a:lstStyle>
            <a:lvl1pPr>
              <a:defRPr/>
            </a:lvl1pPr>
          </a:lstStyle>
          <a:p>
            <a:pPr>
              <a:defRPr/>
            </a:pPr>
            <a:endParaRPr lang="tr-TR"/>
          </a:p>
        </p:txBody>
      </p:sp>
      <p:sp>
        <p:nvSpPr>
          <p:cNvPr id="4" name="17 Slayt Numarası Yer Tutucusu"/>
          <p:cNvSpPr>
            <a:spLocks noGrp="1"/>
          </p:cNvSpPr>
          <p:nvPr>
            <p:ph type="sldNum" sz="quarter" idx="12"/>
          </p:nvPr>
        </p:nvSpPr>
        <p:spPr/>
        <p:txBody>
          <a:bodyPr/>
          <a:lstStyle>
            <a:lvl1pPr>
              <a:defRPr/>
            </a:lvl1pPr>
          </a:lstStyle>
          <a:p>
            <a:pPr>
              <a:defRPr/>
            </a:pPr>
            <a:fld id="{7970B87D-1958-4756-B751-121CA8FFB8AF}" type="slidenum">
              <a:rPr lang="tr-TR"/>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tr-TR" smtClean="0"/>
              <a:t>Asıl başlık stili için tıklatın</a:t>
            </a:r>
            <a:endParaRPr lang="en-US"/>
          </a:p>
        </p:txBody>
      </p:sp>
      <p:sp>
        <p:nvSpPr>
          <p:cNvPr id="3" name="2 Metin Yer Tutucusu"/>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tr-TR" smtClean="0"/>
              <a:t>Asıl metin stillerini düzenlemek için tıklatın</a:t>
            </a:r>
          </a:p>
        </p:txBody>
      </p:sp>
      <p:sp>
        <p:nvSpPr>
          <p:cNvPr id="4" name="3 İçerik Yer Tutucusu"/>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4 Veri Yer Tutucusu"/>
          <p:cNvSpPr>
            <a:spLocks noGrp="1"/>
          </p:cNvSpPr>
          <p:nvPr>
            <p:ph type="dt" sz="half" idx="10"/>
          </p:nvPr>
        </p:nvSpPr>
        <p:spPr/>
        <p:txBody>
          <a:bodyPr/>
          <a:lstStyle>
            <a:lvl1pPr>
              <a:defRPr/>
            </a:lvl1pPr>
            <a:extLst/>
          </a:lstStyle>
          <a:p>
            <a:pPr>
              <a:defRPr/>
            </a:pPr>
            <a:endParaRPr lang="tr-TR"/>
          </a:p>
        </p:txBody>
      </p:sp>
      <p:sp>
        <p:nvSpPr>
          <p:cNvPr id="6" name="5 Altbilgi Yer Tutucusu"/>
          <p:cNvSpPr>
            <a:spLocks noGrp="1"/>
          </p:cNvSpPr>
          <p:nvPr>
            <p:ph type="ftr" sz="quarter" idx="11"/>
          </p:nvPr>
        </p:nvSpPr>
        <p:spPr/>
        <p:txBody>
          <a:bodyPr/>
          <a:lstStyle>
            <a:lvl1pPr>
              <a:defRPr/>
            </a:lvl1pPr>
            <a:extLst/>
          </a:lstStyle>
          <a:p>
            <a:pPr>
              <a:defRPr/>
            </a:pPr>
            <a:endParaRPr lang="tr-TR"/>
          </a:p>
        </p:txBody>
      </p:sp>
      <p:sp>
        <p:nvSpPr>
          <p:cNvPr id="7" name="6 Slayt Numarası Yer Tutucusu"/>
          <p:cNvSpPr>
            <a:spLocks noGrp="1"/>
          </p:cNvSpPr>
          <p:nvPr>
            <p:ph type="sldNum" sz="quarter" idx="12"/>
          </p:nvPr>
        </p:nvSpPr>
        <p:spPr/>
        <p:txBody>
          <a:bodyPr/>
          <a:lstStyle>
            <a:lvl1pPr>
              <a:defRPr/>
            </a:lvl1pPr>
            <a:extLst/>
          </a:lstStyle>
          <a:p>
            <a:pPr>
              <a:defRPr/>
            </a:pPr>
            <a:fld id="{15574B1C-9C4D-4FA6-AF20-18724469866F}" type="slidenum">
              <a:rPr lang="tr-TR"/>
              <a:pPr>
                <a:defRPr/>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5" name="4 Serbest Form"/>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6" name="5 Serbest Form"/>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7" name="6 Dik Üçgen"/>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8" name="7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Köşeli Çift Ayraç"/>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10" name="9 Köşeli Çift Ayraç"/>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4" name="3 Metin Yer Tutucusu"/>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tr-TR" smtClean="0"/>
              <a:t>Asıl metin stillerini düzenlemek için tıklatın</a:t>
            </a:r>
          </a:p>
        </p:txBody>
      </p:sp>
      <p:sp>
        <p:nvSpPr>
          <p:cNvPr id="3" name="2 Resim Yer Tutucusu"/>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tr-TR" noProof="0" smtClean="0"/>
              <a:t>Resim eklemek için simgeyi tıklatın</a:t>
            </a:r>
            <a:endParaRPr lang="en-US" noProof="0" dirty="0"/>
          </a:p>
        </p:txBody>
      </p:sp>
      <p:sp>
        <p:nvSpPr>
          <p:cNvPr id="2" name="1 Başlık"/>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tr-TR" smtClean="0"/>
              <a:t>Asıl başlık stili için tıklatın</a:t>
            </a:r>
            <a:endParaRPr lang="en-US"/>
          </a:p>
        </p:txBody>
      </p:sp>
      <p:sp>
        <p:nvSpPr>
          <p:cNvPr id="11" name="4 Veri Yer Tutucusu"/>
          <p:cNvSpPr>
            <a:spLocks noGrp="1"/>
          </p:cNvSpPr>
          <p:nvPr>
            <p:ph type="dt" sz="half" idx="10"/>
          </p:nvPr>
        </p:nvSpPr>
        <p:spPr/>
        <p:txBody>
          <a:bodyPr/>
          <a:lstStyle>
            <a:lvl1pPr>
              <a:defRPr>
                <a:solidFill>
                  <a:schemeClr val="tx1"/>
                </a:solidFill>
              </a:defRPr>
            </a:lvl1pPr>
            <a:extLst/>
          </a:lstStyle>
          <a:p>
            <a:pPr>
              <a:defRPr/>
            </a:pPr>
            <a:endParaRPr lang="tr-TR"/>
          </a:p>
        </p:txBody>
      </p:sp>
      <p:sp>
        <p:nvSpPr>
          <p:cNvPr id="12" name="5 Altbilgi Yer Tutucusu"/>
          <p:cNvSpPr>
            <a:spLocks noGrp="1"/>
          </p:cNvSpPr>
          <p:nvPr>
            <p:ph type="ftr" sz="quarter" idx="11"/>
          </p:nvPr>
        </p:nvSpPr>
        <p:spPr/>
        <p:txBody>
          <a:bodyPr/>
          <a:lstStyle>
            <a:lvl1pPr>
              <a:defRPr>
                <a:solidFill>
                  <a:schemeClr val="tx1"/>
                </a:solidFill>
              </a:defRPr>
            </a:lvl1pPr>
            <a:extLst/>
          </a:lstStyle>
          <a:p>
            <a:pPr>
              <a:defRPr/>
            </a:pPr>
            <a:endParaRPr lang="tr-TR"/>
          </a:p>
        </p:txBody>
      </p:sp>
      <p:sp>
        <p:nvSpPr>
          <p:cNvPr id="13" name="6 Slayt Numarası Yer Tutucusu"/>
          <p:cNvSpPr>
            <a:spLocks noGrp="1"/>
          </p:cNvSpPr>
          <p:nvPr>
            <p:ph type="sldNum" sz="quarter" idx="12"/>
          </p:nvPr>
        </p:nvSpPr>
        <p:spPr/>
        <p:txBody>
          <a:bodyPr/>
          <a:lstStyle>
            <a:lvl1pPr>
              <a:defRPr>
                <a:solidFill>
                  <a:schemeClr val="tx1"/>
                </a:solidFill>
              </a:defRPr>
            </a:lvl1pPr>
            <a:extLst/>
          </a:lstStyle>
          <a:p>
            <a:pPr>
              <a:defRPr/>
            </a:pPr>
            <a:fld id="{524EB813-1E85-412B-9898-60B1858A4467}" type="slidenum">
              <a:rPr lang="tr-TR"/>
              <a:pPr>
                <a:defRPr/>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lang="tr-TR" smtClean="0"/>
              <a:t>Asıl başlık stili için tıklatın</a:t>
            </a:r>
            <a:endParaRPr lang="en-US"/>
          </a:p>
        </p:txBody>
      </p:sp>
      <p:sp>
        <p:nvSpPr>
          <p:cNvPr id="3" name="2 Dikey Metin Yer Tutucusu"/>
          <p:cNvSpPr>
            <a:spLocks noGrp="1"/>
          </p:cNvSpPr>
          <p:nvPr>
            <p:ph type="body" orient="vert" idx="1"/>
          </p:nvPr>
        </p:nvSpPr>
        <p:spPr>
          <a:xfrm>
            <a:off x="457200" y="1481329"/>
            <a:ext cx="8229600" cy="4386071"/>
          </a:xfrm>
        </p:spPr>
        <p:txBody>
          <a:bodyPr vert="eaVert"/>
          <a:lstStyle>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9 Veri Yer Tutucusu"/>
          <p:cNvSpPr>
            <a:spLocks noGrp="1"/>
          </p:cNvSpPr>
          <p:nvPr>
            <p:ph type="dt" sz="half" idx="10"/>
          </p:nvPr>
        </p:nvSpPr>
        <p:spPr/>
        <p:txBody>
          <a:bodyPr/>
          <a:lstStyle>
            <a:lvl1pPr>
              <a:defRPr/>
            </a:lvl1pPr>
          </a:lstStyle>
          <a:p>
            <a:pPr>
              <a:defRPr/>
            </a:pPr>
            <a:endParaRPr lang="tr-TR"/>
          </a:p>
        </p:txBody>
      </p:sp>
      <p:sp>
        <p:nvSpPr>
          <p:cNvPr id="5" name="21 Altbilgi Yer Tutucusu"/>
          <p:cNvSpPr>
            <a:spLocks noGrp="1"/>
          </p:cNvSpPr>
          <p:nvPr>
            <p:ph type="ftr" sz="quarter" idx="11"/>
          </p:nvPr>
        </p:nvSpPr>
        <p:spPr/>
        <p:txBody>
          <a:bodyPr/>
          <a:lstStyle>
            <a:lvl1pPr>
              <a:defRPr/>
            </a:lvl1pPr>
          </a:lstStyle>
          <a:p>
            <a:pPr>
              <a:defRPr/>
            </a:pPr>
            <a:endParaRPr lang="tr-TR"/>
          </a:p>
        </p:txBody>
      </p:sp>
      <p:sp>
        <p:nvSpPr>
          <p:cNvPr id="6" name="17 Slayt Numarası Yer Tutucusu"/>
          <p:cNvSpPr>
            <a:spLocks noGrp="1"/>
          </p:cNvSpPr>
          <p:nvPr>
            <p:ph type="sldNum" sz="quarter" idx="12"/>
          </p:nvPr>
        </p:nvSpPr>
        <p:spPr/>
        <p:txBody>
          <a:bodyPr/>
          <a:lstStyle>
            <a:lvl1pPr>
              <a:defRPr/>
            </a:lvl1pPr>
          </a:lstStyle>
          <a:p>
            <a:pPr>
              <a:defRPr/>
            </a:pPr>
            <a:fld id="{9356FA7F-B15A-45B6-B6CF-0CBFEC3B5F5A}" type="slidenum">
              <a:rPr lang="tr-TR"/>
              <a:pPr>
                <a:defRP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44013" y="274640"/>
            <a:ext cx="1777470" cy="5592761"/>
          </a:xfrm>
        </p:spPr>
        <p:txBody>
          <a:bodyPr vert="eaVert"/>
          <a:lstStyle>
            <a:extLst/>
          </a:lstStyle>
          <a:p>
            <a:r>
              <a:rPr lang="tr-TR" smtClean="0"/>
              <a:t>Asıl başlık stili için tıklatın</a:t>
            </a:r>
            <a:endParaRPr lang="en-US"/>
          </a:p>
        </p:txBody>
      </p:sp>
      <p:sp>
        <p:nvSpPr>
          <p:cNvPr id="3" name="2 Dikey Metin Yer Tutucusu"/>
          <p:cNvSpPr>
            <a:spLocks noGrp="1"/>
          </p:cNvSpPr>
          <p:nvPr>
            <p:ph type="body" orient="vert" idx="1"/>
          </p:nvPr>
        </p:nvSpPr>
        <p:spPr>
          <a:xfrm>
            <a:off x="457200" y="274641"/>
            <a:ext cx="6324600" cy="5592760"/>
          </a:xfrm>
        </p:spPr>
        <p:txBody>
          <a:bodyPr vert="eaVert"/>
          <a:lstStyle>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9 Veri Yer Tutucusu"/>
          <p:cNvSpPr>
            <a:spLocks noGrp="1"/>
          </p:cNvSpPr>
          <p:nvPr>
            <p:ph type="dt" sz="half" idx="10"/>
          </p:nvPr>
        </p:nvSpPr>
        <p:spPr/>
        <p:txBody>
          <a:bodyPr/>
          <a:lstStyle>
            <a:lvl1pPr>
              <a:defRPr/>
            </a:lvl1pPr>
          </a:lstStyle>
          <a:p>
            <a:pPr>
              <a:defRPr/>
            </a:pPr>
            <a:endParaRPr lang="tr-TR"/>
          </a:p>
        </p:txBody>
      </p:sp>
      <p:sp>
        <p:nvSpPr>
          <p:cNvPr id="5" name="21 Altbilgi Yer Tutucusu"/>
          <p:cNvSpPr>
            <a:spLocks noGrp="1"/>
          </p:cNvSpPr>
          <p:nvPr>
            <p:ph type="ftr" sz="quarter" idx="11"/>
          </p:nvPr>
        </p:nvSpPr>
        <p:spPr/>
        <p:txBody>
          <a:bodyPr/>
          <a:lstStyle>
            <a:lvl1pPr>
              <a:defRPr/>
            </a:lvl1pPr>
          </a:lstStyle>
          <a:p>
            <a:pPr>
              <a:defRPr/>
            </a:pPr>
            <a:endParaRPr lang="tr-TR"/>
          </a:p>
        </p:txBody>
      </p:sp>
      <p:sp>
        <p:nvSpPr>
          <p:cNvPr id="6" name="17 Slayt Numarası Yer Tutucusu"/>
          <p:cNvSpPr>
            <a:spLocks noGrp="1"/>
          </p:cNvSpPr>
          <p:nvPr>
            <p:ph type="sldNum" sz="quarter" idx="12"/>
          </p:nvPr>
        </p:nvSpPr>
        <p:spPr/>
        <p:txBody>
          <a:bodyPr/>
          <a:lstStyle>
            <a:lvl1pPr>
              <a:defRPr/>
            </a:lvl1pPr>
          </a:lstStyle>
          <a:p>
            <a:pPr>
              <a:defRPr/>
            </a:pPr>
            <a:fld id="{ADB84F02-9F76-4EBA-ABFE-4B25F34DE986}" type="slidenum">
              <a:rPr lang="tr-TR"/>
              <a:pPr>
                <a:defRPr/>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a:xfrm>
            <a:off x="457200" y="6245225"/>
            <a:ext cx="2133600" cy="476250"/>
          </a:xfrm>
        </p:spPr>
        <p:txBody>
          <a:bodyPr/>
          <a:lstStyle>
            <a:lvl1pPr>
              <a:defRPr/>
            </a:lvl1pPr>
          </a:lstStyle>
          <a:p>
            <a:pPr>
              <a:defRPr/>
            </a:pPr>
            <a:endParaRPr lang="tr-TR"/>
          </a:p>
        </p:txBody>
      </p:sp>
      <p:sp>
        <p:nvSpPr>
          <p:cNvPr id="6" name="5 Altbilgi Yer Tutucusu"/>
          <p:cNvSpPr>
            <a:spLocks noGrp="1"/>
          </p:cNvSpPr>
          <p:nvPr>
            <p:ph type="ftr" sz="quarter" idx="11"/>
          </p:nvPr>
        </p:nvSpPr>
        <p:spPr>
          <a:xfrm>
            <a:off x="3124200" y="6245225"/>
            <a:ext cx="2895600" cy="476250"/>
          </a:xfrm>
        </p:spPr>
        <p:txBody>
          <a:bodyPr/>
          <a:lstStyle>
            <a:lvl1pPr>
              <a:defRPr/>
            </a:lvl1pPr>
          </a:lstStyle>
          <a:p>
            <a:pPr>
              <a:defRPr/>
            </a:pPr>
            <a:endParaRPr lang="tr-TR"/>
          </a:p>
        </p:txBody>
      </p:sp>
      <p:sp>
        <p:nvSpPr>
          <p:cNvPr id="7" name="6 Slayt Numarası Yer Tutucusu"/>
          <p:cNvSpPr>
            <a:spLocks noGrp="1"/>
          </p:cNvSpPr>
          <p:nvPr>
            <p:ph type="sldNum" sz="quarter" idx="12"/>
          </p:nvPr>
        </p:nvSpPr>
        <p:spPr>
          <a:xfrm>
            <a:off x="6553200" y="6245225"/>
            <a:ext cx="2133600" cy="476250"/>
          </a:xfrm>
        </p:spPr>
        <p:txBody>
          <a:bodyPr/>
          <a:lstStyle>
            <a:lvl1pPr>
              <a:defRPr/>
            </a:lvl1pPr>
          </a:lstStyle>
          <a:p>
            <a:pPr>
              <a:defRPr/>
            </a:pPr>
            <a:fld id="{8FC6F23D-4AC0-4750-9FBB-680CB3D7614B}"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Serbest Form"/>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12" name="11 Serbest Form"/>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14" name="13 Dik Üçgen"/>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5" name="14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Başlık Yer Tutucusu"/>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tr-TR" smtClean="0"/>
              <a:t>Asıl başlık stili için tıklatın</a:t>
            </a:r>
            <a:endParaRPr lang="en-US"/>
          </a:p>
        </p:txBody>
      </p:sp>
      <p:sp>
        <p:nvSpPr>
          <p:cNvPr id="1033" name="29 Metin Yer Tutucusu"/>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smtClean="0"/>
          </a:p>
        </p:txBody>
      </p:sp>
      <p:sp>
        <p:nvSpPr>
          <p:cNvPr id="10" name="9 Veri Yer Tutucusu"/>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defRPr>
            </a:lvl1pPr>
            <a:extLst/>
          </a:lstStyle>
          <a:p>
            <a:pPr>
              <a:defRPr/>
            </a:pPr>
            <a:endParaRPr lang="tr-TR"/>
          </a:p>
        </p:txBody>
      </p:sp>
      <p:sp>
        <p:nvSpPr>
          <p:cNvPr id="22" name="21 Altbilgi Yer Tutucusu"/>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tr-TR"/>
          </a:p>
        </p:txBody>
      </p:sp>
      <p:sp>
        <p:nvSpPr>
          <p:cNvPr id="18" name="17 Slayt Numarası Yer Tutucusu"/>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66938538-273F-47A1-AD2B-C4B71C07D5CF}"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726" r:id="rId1"/>
    <p:sldLayoutId id="2147483725" r:id="rId2"/>
    <p:sldLayoutId id="2147483727" r:id="rId3"/>
    <p:sldLayoutId id="2147483728" r:id="rId4"/>
    <p:sldLayoutId id="2147483729" r:id="rId5"/>
    <p:sldLayoutId id="2147483730" r:id="rId6"/>
    <p:sldLayoutId id="2147483724" r:id="rId7"/>
    <p:sldLayoutId id="2147483731" r:id="rId8"/>
    <p:sldLayoutId id="2147483732" r:id="rId9"/>
    <p:sldLayoutId id="2147483723" r:id="rId10"/>
    <p:sldLayoutId id="2147483722" r:id="rId11"/>
    <p:sldLayoutId id="2147483733" r:id="rId12"/>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icann.or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info@sirketismi.com" TargetMode="External"/><Relationship Id="rId2" Type="http://schemas.openxmlformats.org/officeDocument/2006/relationships/hyperlink" Target="mailto:admin@sirketismi.com"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mailto:muhasebe@sirketismi.com"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icann.org/en/registrars/accredited-list.htm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domains.adrforum.com/" TargetMode="External"/><Relationship Id="rId2" Type="http://schemas.openxmlformats.org/officeDocument/2006/relationships/hyperlink" Target="http://www.adndrc.org/" TargetMode="External"/><Relationship Id="rId1" Type="http://schemas.openxmlformats.org/officeDocument/2006/relationships/slideLayout" Target="../slideLayouts/slideLayout2.xml"/><Relationship Id="rId5" Type="http://schemas.openxmlformats.org/officeDocument/2006/relationships/hyperlink" Target="http://www.adr.eu/" TargetMode="External"/><Relationship Id="rId4" Type="http://schemas.openxmlformats.org/officeDocument/2006/relationships/hyperlink" Target="http://www.wipo.int/amc/en/domains"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www.wipo.int/amc/en/domains/gtld/info/index-rapport.html" TargetMode="External"/><Relationship Id="rId13" Type="http://schemas.openxmlformats.org/officeDocument/2006/relationships/hyperlink" Target="http://www.wipo.int/amc/en/domains/gtld/pro/index.html" TargetMode="External"/><Relationship Id="rId3" Type="http://schemas.openxmlformats.org/officeDocument/2006/relationships/hyperlink" Target="http://www.wipo.int/amc/en/domains/gtld/asia/index.html" TargetMode="External"/><Relationship Id="rId7" Type="http://schemas.openxmlformats.org/officeDocument/2006/relationships/hyperlink" Target="http://www.wipo.int/amc/en/domains/gtld/coop/index.html" TargetMode="External"/><Relationship Id="rId12" Type="http://schemas.openxmlformats.org/officeDocument/2006/relationships/hyperlink" Target="http://www.wipo.int/amc/en/domains/gtld/name/index.html" TargetMode="External"/><Relationship Id="rId2" Type="http://schemas.openxmlformats.org/officeDocument/2006/relationships/hyperlink" Target="http://www.wipo.int/amc/en/domains/gtld/aero/index.html" TargetMode="External"/><Relationship Id="rId16" Type="http://schemas.openxmlformats.org/officeDocument/2006/relationships/hyperlink" Target="https://www.centralnic.com/" TargetMode="External"/><Relationship Id="rId1" Type="http://schemas.openxmlformats.org/officeDocument/2006/relationships/slideLayout" Target="../slideLayouts/slideLayout2.xml"/><Relationship Id="rId6" Type="http://schemas.openxmlformats.org/officeDocument/2006/relationships/hyperlink" Target="http://www.wipo.int/amc/en/domains/gtld/udrp/index.html" TargetMode="External"/><Relationship Id="rId11" Type="http://schemas.openxmlformats.org/officeDocument/2006/relationships/hyperlink" Target="http://www.wipo.int/amc/en/domains/gtld/museum/index.html" TargetMode="External"/><Relationship Id="rId5" Type="http://schemas.openxmlformats.org/officeDocument/2006/relationships/hyperlink" Target="http://www.wipo.int/amc/en/domains/gtld/cat/index.html" TargetMode="External"/><Relationship Id="rId15" Type="http://schemas.openxmlformats.org/officeDocument/2006/relationships/hyperlink" Target="http://www.wipo.int/amc/en/domains/gtld/travel/index.html" TargetMode="External"/><Relationship Id="rId10" Type="http://schemas.openxmlformats.org/officeDocument/2006/relationships/hyperlink" Target="http://www.wipo.int/amc/en/domains/gtld/mobi/index.html" TargetMode="External"/><Relationship Id="rId4" Type="http://schemas.openxmlformats.org/officeDocument/2006/relationships/hyperlink" Target="http://www.wipo.int/amc/en/domains/gtld/biz/index.html" TargetMode="External"/><Relationship Id="rId9" Type="http://schemas.openxmlformats.org/officeDocument/2006/relationships/hyperlink" Target="http://www.wipo.int/amc/en/domains/gtld/jobs/index.html" TargetMode="External"/><Relationship Id="rId14" Type="http://schemas.openxmlformats.org/officeDocument/2006/relationships/hyperlink" Target="http://www.wipo.int/amc/en/domains/gtld/tel/index.html"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dot-nxt.com/node/541"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hyperlink" Target="http://www.wipo.int/amc/en/domains/decisions/html/2007/d2007-0596.html" TargetMode="External"/><Relationship Id="rId13" Type="http://schemas.openxmlformats.org/officeDocument/2006/relationships/hyperlink" Target="http://www.wipo.int/" TargetMode="External"/><Relationship Id="rId3" Type="http://schemas.openxmlformats.org/officeDocument/2006/relationships/hyperlink" Target="http://www.wipo.int/amc/en/domains/decisions/html/2001/d2001-1488.html" TargetMode="External"/><Relationship Id="rId7" Type="http://schemas.openxmlformats.org/officeDocument/2006/relationships/hyperlink" Target="http://www.wipo.int/amc/en/domains/search/case.jsp?case_id=10995" TargetMode="External"/><Relationship Id="rId12" Type="http://schemas.openxmlformats.org/officeDocument/2006/relationships/hyperlink" Target="http://www.wipo.int/amc/en/domains/decisions/html/2008/d2008-0111.html" TargetMode="External"/><Relationship Id="rId2" Type="http://schemas.openxmlformats.org/officeDocument/2006/relationships/hyperlink" Target="http://www.wipo.int/amc/en/domains/search/case.jsp?case_id=1543" TargetMode="External"/><Relationship Id="rId1" Type="http://schemas.openxmlformats.org/officeDocument/2006/relationships/slideLayout" Target="../slideLayouts/slideLayout2.xml"/><Relationship Id="rId6" Type="http://schemas.openxmlformats.org/officeDocument/2006/relationships/hyperlink" Target="http://www.wipo.int/amc/en/domains/decisions/html/2005/d2005-0805.html" TargetMode="External"/><Relationship Id="rId11" Type="http://schemas.openxmlformats.org/officeDocument/2006/relationships/hyperlink" Target="http://www.wipo.int/amc/en/domains/search/case.jsp?case_id=12695" TargetMode="External"/><Relationship Id="rId5" Type="http://schemas.openxmlformats.org/officeDocument/2006/relationships/hyperlink" Target="http://www.wipo.int/amc/en/domains/search/case.jsp?case_id=7826" TargetMode="External"/><Relationship Id="rId10" Type="http://schemas.openxmlformats.org/officeDocument/2006/relationships/hyperlink" Target="http://www.wipo.int/amc/en/domains/decisions/html/2007/d2007-0614.html" TargetMode="External"/><Relationship Id="rId4" Type="http://schemas.openxmlformats.org/officeDocument/2006/relationships/hyperlink" Target="http://www.wipo.int/amc/en/domains/search/case.jsp?case_id=3415" TargetMode="External"/><Relationship Id="rId9" Type="http://schemas.openxmlformats.org/officeDocument/2006/relationships/hyperlink" Target="http://www.wipo.int/amc/en/domains/search/case.jsp?case_id=11016"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mailto:dilekustun@istanbulpatent.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p:cNvSpPr>
            <a:spLocks noGrp="1" noChangeArrowheads="1"/>
          </p:cNvSpPr>
          <p:nvPr>
            <p:ph idx="1"/>
          </p:nvPr>
        </p:nvSpPr>
        <p:spPr/>
        <p:txBody>
          <a:bodyPr/>
          <a:lstStyle/>
          <a:p>
            <a:pPr eaLnBrk="1" hangingPunct="1"/>
            <a:r>
              <a:rPr lang="tr-TR" smtClean="0"/>
              <a:t>Internet alan adı sistemi global bir adresleme sistemidir. </a:t>
            </a:r>
          </a:p>
          <a:p>
            <a:pPr eaLnBrk="1" hangingPunct="1"/>
            <a:r>
              <a:rPr lang="tr-TR" smtClean="0"/>
              <a:t>Aslında geri planda bir numaradan oluşan ve bu sisteme göre adreslenen domain name (internet alan adı) uluslar arası alanda kullanılan bazı ikincil adları alır. </a:t>
            </a:r>
          </a:p>
          <a:p>
            <a:pPr eaLnBrk="1" hangingPunct="1"/>
            <a:r>
              <a:rPr lang="tr-TR" smtClean="0"/>
              <a:t>Bu ikincil adlar gTLD - generic top level domain dir. </a:t>
            </a:r>
          </a:p>
        </p:txBody>
      </p:sp>
      <p:sp>
        <p:nvSpPr>
          <p:cNvPr id="2052" name="Rectangle 4"/>
          <p:cNvSpPr>
            <a:spLocks noGrp="1" noChangeArrowheads="1"/>
          </p:cNvSpPr>
          <p:nvPr>
            <p:ph type="title"/>
          </p:nvPr>
        </p:nvSpPr>
        <p:spPr/>
        <p:txBody>
          <a:bodyPr>
            <a:normAutofit fontScale="90000"/>
          </a:bodyPr>
          <a:lstStyle/>
          <a:p>
            <a:pPr algn="ctr" eaLnBrk="1" fontAlgn="auto" hangingPunct="1">
              <a:spcAft>
                <a:spcPts val="0"/>
              </a:spcAft>
              <a:defRPr/>
            </a:pPr>
            <a:r>
              <a:rPr lang="tr-TR" sz="4000" dirty="0"/>
              <a:t>INTERNET ALAN ADLARI </a:t>
            </a:r>
            <a:r>
              <a:rPr lang="tr-TR" sz="4000" dirty="0" smtClean="0"/>
              <a:t/>
            </a:r>
            <a:br>
              <a:rPr lang="tr-TR" sz="4000" dirty="0" smtClean="0"/>
            </a:br>
            <a:r>
              <a:rPr lang="tr-TR" sz="4000" dirty="0" smtClean="0"/>
              <a:t>DOMAIN </a:t>
            </a:r>
            <a:r>
              <a:rPr lang="tr-TR" sz="4000" dirty="0"/>
              <a:t>NAMES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idx="1"/>
          </p:nvPr>
        </p:nvSpPr>
        <p:spPr/>
        <p:txBody>
          <a:bodyPr>
            <a:normAutofit fontScale="92500"/>
          </a:bodyPr>
          <a:lstStyle/>
          <a:p>
            <a:pPr marL="609600" indent="-609600" eaLnBrk="1" fontAlgn="auto" hangingPunct="1">
              <a:spcAft>
                <a:spcPts val="0"/>
              </a:spcAft>
              <a:buFont typeface="Wingdings 3"/>
              <a:buChar char=""/>
              <a:defRPr/>
            </a:pPr>
            <a:r>
              <a:rPr lang="tr-TR" sz="2800" dirty="0"/>
              <a:t>1980 den itibaren;</a:t>
            </a:r>
          </a:p>
          <a:p>
            <a:pPr marL="609600" indent="-609600" eaLnBrk="1" fontAlgn="auto" hangingPunct="1">
              <a:spcAft>
                <a:spcPts val="0"/>
              </a:spcAft>
              <a:buFontTx/>
              <a:buNone/>
              <a:defRPr/>
            </a:pPr>
            <a:r>
              <a:rPr lang="tr-TR" sz="2800" dirty="0"/>
              <a:t>.com, .net, .org (açık) </a:t>
            </a:r>
            <a:r>
              <a:rPr lang="tr-TR" sz="2800" dirty="0" smtClean="0"/>
              <a:t>;.</a:t>
            </a:r>
            <a:r>
              <a:rPr lang="tr-TR" sz="2800" dirty="0"/>
              <a:t>edu, .gov, .</a:t>
            </a:r>
            <a:r>
              <a:rPr lang="tr-TR" sz="2800" dirty="0" err="1"/>
              <a:t>int</a:t>
            </a:r>
            <a:r>
              <a:rPr lang="tr-TR" sz="2800" dirty="0"/>
              <a:t>, .mil (</a:t>
            </a:r>
            <a:r>
              <a:rPr lang="tr-TR" sz="2800" dirty="0" smtClean="0"/>
              <a:t>sınırlı)</a:t>
            </a:r>
            <a:endParaRPr lang="tr-TR" sz="2800" dirty="0"/>
          </a:p>
          <a:p>
            <a:pPr marL="609600" indent="-609600" eaLnBrk="1" fontAlgn="auto" hangingPunct="1">
              <a:spcAft>
                <a:spcPts val="0"/>
              </a:spcAft>
              <a:buFont typeface="Wingdings 3"/>
              <a:buChar char=""/>
              <a:defRPr/>
            </a:pPr>
            <a:r>
              <a:rPr lang="tr-TR" sz="2800" dirty="0"/>
              <a:t>2000 yılında+7:</a:t>
            </a:r>
          </a:p>
          <a:p>
            <a:pPr marL="609600" indent="-609600" eaLnBrk="1" fontAlgn="auto" hangingPunct="1">
              <a:spcAft>
                <a:spcPts val="0"/>
              </a:spcAft>
              <a:buFontTx/>
              <a:buNone/>
              <a:defRPr/>
            </a:pPr>
            <a:r>
              <a:rPr lang="tr-TR" sz="2800" dirty="0" err="1"/>
              <a:t>aero</a:t>
            </a:r>
            <a:r>
              <a:rPr lang="tr-TR" sz="2800" dirty="0"/>
              <a:t>, .biz, .</a:t>
            </a:r>
            <a:r>
              <a:rPr lang="tr-TR" sz="2800" dirty="0" err="1"/>
              <a:t>coop</a:t>
            </a:r>
            <a:r>
              <a:rPr lang="tr-TR" sz="2800" dirty="0"/>
              <a:t>,.</a:t>
            </a:r>
            <a:r>
              <a:rPr lang="tr-TR" sz="2800" dirty="0" err="1"/>
              <a:t>info</a:t>
            </a:r>
            <a:r>
              <a:rPr lang="tr-TR" sz="2800" dirty="0"/>
              <a:t>, .</a:t>
            </a:r>
            <a:r>
              <a:rPr lang="tr-TR" sz="2800" dirty="0" err="1"/>
              <a:t>museum</a:t>
            </a:r>
            <a:r>
              <a:rPr lang="tr-TR" sz="2800" dirty="0"/>
              <a:t>, .name, .</a:t>
            </a:r>
            <a:r>
              <a:rPr lang="tr-TR" sz="2800" dirty="0" err="1"/>
              <a:t>pro</a:t>
            </a:r>
            <a:endParaRPr lang="tr-TR" sz="2800" dirty="0"/>
          </a:p>
          <a:p>
            <a:pPr marL="609600" indent="-609600" eaLnBrk="1" fontAlgn="auto" hangingPunct="1">
              <a:spcAft>
                <a:spcPts val="0"/>
              </a:spcAft>
              <a:buFont typeface="Wingdings 3"/>
              <a:buChar char=""/>
              <a:defRPr/>
            </a:pPr>
            <a:r>
              <a:rPr lang="tr-TR" sz="2800" dirty="0"/>
              <a:t>2003/2004 yıllarında+6:</a:t>
            </a:r>
          </a:p>
          <a:p>
            <a:pPr marL="609600" indent="-609600" eaLnBrk="1" fontAlgn="auto" hangingPunct="1">
              <a:spcAft>
                <a:spcPts val="0"/>
              </a:spcAft>
              <a:buFontTx/>
              <a:buNone/>
              <a:defRPr/>
            </a:pPr>
            <a:r>
              <a:rPr lang="tr-TR" sz="2800" dirty="0" err="1"/>
              <a:t>asia</a:t>
            </a:r>
            <a:r>
              <a:rPr lang="tr-TR" sz="2800" dirty="0"/>
              <a:t>, .</a:t>
            </a:r>
            <a:r>
              <a:rPr lang="tr-TR" sz="2800" dirty="0" err="1"/>
              <a:t>cat</a:t>
            </a:r>
            <a:r>
              <a:rPr lang="tr-TR" sz="2800" dirty="0"/>
              <a:t>, .</a:t>
            </a:r>
            <a:r>
              <a:rPr lang="tr-TR" sz="2800" dirty="0" err="1"/>
              <a:t>jobs</a:t>
            </a:r>
            <a:r>
              <a:rPr lang="tr-TR" sz="2800" dirty="0"/>
              <a:t>, .</a:t>
            </a:r>
            <a:r>
              <a:rPr lang="tr-TR" sz="2800" dirty="0" err="1"/>
              <a:t>mobi</a:t>
            </a:r>
            <a:r>
              <a:rPr lang="tr-TR" sz="2800" dirty="0"/>
              <a:t>, .tel, .</a:t>
            </a:r>
            <a:r>
              <a:rPr lang="tr-TR" sz="2800" dirty="0" err="1"/>
              <a:t>travel</a:t>
            </a:r>
            <a:r>
              <a:rPr lang="tr-TR" sz="2800" dirty="0"/>
              <a:t> </a:t>
            </a:r>
          </a:p>
          <a:p>
            <a:pPr marL="609600" indent="-609600" eaLnBrk="1" fontAlgn="auto" hangingPunct="1">
              <a:spcAft>
                <a:spcPts val="0"/>
              </a:spcAft>
              <a:buFont typeface="Wingdings 3"/>
              <a:buChar char=""/>
              <a:defRPr/>
            </a:pPr>
            <a:r>
              <a:rPr lang="tr-TR" sz="2800" dirty="0"/>
              <a:t>ICANN </a:t>
            </a:r>
            <a:r>
              <a:rPr lang="tr-TR" sz="2800" dirty="0" err="1"/>
              <a:t>Generic</a:t>
            </a:r>
            <a:r>
              <a:rPr lang="tr-TR" sz="2800" dirty="0"/>
              <a:t> </a:t>
            </a:r>
            <a:r>
              <a:rPr lang="tr-TR" sz="2800" dirty="0" err="1"/>
              <a:t>Names</a:t>
            </a:r>
            <a:r>
              <a:rPr lang="tr-TR" sz="2800" dirty="0"/>
              <a:t> </a:t>
            </a:r>
            <a:r>
              <a:rPr lang="tr-TR" sz="2800" dirty="0" err="1"/>
              <a:t>Supporting</a:t>
            </a:r>
            <a:r>
              <a:rPr lang="tr-TR" sz="2800" dirty="0"/>
              <a:t> </a:t>
            </a:r>
            <a:r>
              <a:rPr lang="tr-TR" sz="2800" dirty="0" err="1"/>
              <a:t>Organization</a:t>
            </a:r>
            <a:r>
              <a:rPr lang="tr-TR" sz="2800" dirty="0"/>
              <a:t> (GNSO) yeni </a:t>
            </a:r>
            <a:r>
              <a:rPr lang="tr-TR" sz="2800" dirty="0" err="1"/>
              <a:t>gTLDs</a:t>
            </a:r>
            <a:r>
              <a:rPr lang="tr-TR" sz="2800" dirty="0"/>
              <a:t> </a:t>
            </a:r>
            <a:r>
              <a:rPr lang="tr-TR" sz="2800" dirty="0" smtClean="0"/>
              <a:t>oluşturma çalışmalarını tamamlamak üzeredir.</a:t>
            </a:r>
            <a:endParaRPr lang="tr-TR" sz="2800" dirty="0"/>
          </a:p>
        </p:txBody>
      </p:sp>
      <p:sp>
        <p:nvSpPr>
          <p:cNvPr id="4098" name="Rectangle 2"/>
          <p:cNvSpPr>
            <a:spLocks noGrp="1" noChangeArrowheads="1"/>
          </p:cNvSpPr>
          <p:nvPr>
            <p:ph type="title"/>
          </p:nvPr>
        </p:nvSpPr>
        <p:spPr/>
        <p:txBody>
          <a:bodyPr>
            <a:normAutofit fontScale="90000"/>
          </a:bodyPr>
          <a:lstStyle/>
          <a:p>
            <a:pPr eaLnBrk="1" fontAlgn="auto" hangingPunct="1">
              <a:spcAft>
                <a:spcPts val="0"/>
              </a:spcAft>
              <a:defRPr/>
            </a:pPr>
            <a:r>
              <a:rPr lang="tr-TR" sz="4000"/>
              <a:t>Generic Top Level Domains (gTLDs)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5"/>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pPr algn="ctr"/>
            <a:r>
              <a:rPr lang="tr-TR" smtClean="0">
                <a:effectLst/>
                <a:latin typeface="Arial" charset="0"/>
              </a:rPr>
              <a:t>ICANN</a:t>
            </a:r>
          </a:p>
        </p:txBody>
      </p:sp>
      <p:sp>
        <p:nvSpPr>
          <p:cNvPr id="21506" name="Rectangle 3"/>
          <p:cNvSpPr>
            <a:spLocks noGrp="1" noChangeArrowheads="1"/>
          </p:cNvSpPr>
          <p:nvPr>
            <p:ph type="body" idx="1"/>
          </p:nvPr>
        </p:nvSpPr>
        <p:spPr/>
        <p:txBody>
          <a:bodyPr/>
          <a:lstStyle/>
          <a:p>
            <a:pPr eaLnBrk="1" hangingPunct="1">
              <a:lnSpc>
                <a:spcPct val="90000"/>
              </a:lnSpc>
              <a:buFontTx/>
              <a:buNone/>
            </a:pPr>
            <a:r>
              <a:rPr lang="tr-TR" sz="2800" smtClean="0"/>
              <a:t>	</a:t>
            </a:r>
          </a:p>
          <a:p>
            <a:pPr eaLnBrk="1" hangingPunct="1">
              <a:lnSpc>
                <a:spcPct val="90000"/>
              </a:lnSpc>
              <a:buFontTx/>
              <a:buNone/>
            </a:pPr>
            <a:r>
              <a:rPr lang="tr-TR" sz="2800" smtClean="0"/>
              <a:t>	ICANN (The Internet Corporation for Assigned Names and Numbers-(Tahsis Edilmiş İsim Ve Numaralar İçin İnternet Kuruluşu) internet ortamında teknik koordinasyonu sağlayan ve alan adı sisteminin yönetilmesi, protokol parametrelerinin yönetilmesi ile IP adresleri yer tahsisi görevlerini yüklenen ve kar amacı gütmeyen yetkili tek kuruluştur. </a:t>
            </a:r>
          </a:p>
          <a:p>
            <a:pPr algn="ctr" eaLnBrk="1" hangingPunct="1">
              <a:lnSpc>
                <a:spcPct val="90000"/>
              </a:lnSpc>
              <a:buFontTx/>
              <a:buNone/>
            </a:pPr>
            <a:r>
              <a:rPr lang="tr-TR" sz="2800" smtClean="0">
                <a:hlinkClick r:id="rId2"/>
              </a:rPr>
              <a:t>www.icann.org</a:t>
            </a:r>
            <a:r>
              <a:rPr lang="tr-TR" sz="2800" smtClean="0"/>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p:txBody>
          <a:bodyPr/>
          <a:lstStyle/>
          <a:p>
            <a:pPr eaLnBrk="1" hangingPunct="1"/>
            <a:r>
              <a:rPr lang="tr-TR" smtClean="0"/>
              <a:t>International (Multilingual) Domain Names-Uluslar arası Alan Adları (IDNs): ASCII (Amerikan Standard Code for Information Interchange) olmayan, lokal dil karakterlerini içeren alan adlarıdır (örneğin Türkçe, Çince , Norveçce vb gibi).</a:t>
            </a:r>
          </a:p>
        </p:txBody>
      </p:sp>
      <p:sp>
        <p:nvSpPr>
          <p:cNvPr id="6146" name="Rectangle 2"/>
          <p:cNvSpPr>
            <a:spLocks noGrp="1" noChangeArrowheads="1"/>
          </p:cNvSpPr>
          <p:nvPr>
            <p:ph type="title"/>
          </p:nvPr>
        </p:nvSpPr>
        <p:spPr/>
        <p:txBody>
          <a:bodyPr>
            <a:normAutofit fontScale="90000"/>
          </a:bodyPr>
          <a:lstStyle/>
          <a:p>
            <a:pPr eaLnBrk="1" fontAlgn="auto" hangingPunct="1">
              <a:spcAft>
                <a:spcPts val="0"/>
              </a:spcAft>
              <a:defRPr/>
            </a:pPr>
            <a:r>
              <a:rPr lang="tr-TR" sz="4000"/>
              <a:t>International Domain Names (IDNs)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3"/>
          <p:cNvSpPr>
            <a:spLocks noGrp="1" noChangeAspect="1" noChangeArrowheads="1"/>
          </p:cNvSpPr>
          <p:nvPr>
            <p:ph idx="1"/>
          </p:nvPr>
        </p:nvSpPr>
        <p:spPr/>
        <p:txBody>
          <a:bodyPr/>
          <a:lstStyle/>
          <a:p>
            <a:pPr eaLnBrk="1" hangingPunct="1"/>
            <a:r>
              <a:rPr lang="tr-TR" smtClean="0"/>
              <a:t>貿發網.com (Çince)-</a:t>
            </a:r>
            <a:r>
              <a:rPr lang="tr-TR" sz="1600" smtClean="0"/>
              <a:t>BQ--3CGL65T4PWZA.COM</a:t>
            </a:r>
            <a:r>
              <a:rPr lang="tr-TR" smtClean="0"/>
              <a:t> </a:t>
            </a:r>
          </a:p>
          <a:p>
            <a:pPr eaLnBrk="1" hangingPunct="1"/>
            <a:r>
              <a:rPr lang="tr-TR" smtClean="0"/>
              <a:t>fortunéo.com(Fransızca)</a:t>
            </a:r>
          </a:p>
          <a:p>
            <a:pPr eaLnBrk="1" hangingPunct="1"/>
            <a:r>
              <a:rPr lang="tr-TR" smtClean="0"/>
              <a:t>jägermeister.net( Almanca)</a:t>
            </a:r>
          </a:p>
          <a:p>
            <a:pPr eaLnBrk="1" hangingPunct="1"/>
            <a:r>
              <a:rPr lang="tr-TR" smtClean="0"/>
              <a:t>三共.com (Japonca)</a:t>
            </a:r>
          </a:p>
          <a:p>
            <a:pPr eaLnBrk="1" hangingPunct="1"/>
            <a:r>
              <a:rPr lang="tr-TR" smtClean="0"/>
              <a:t>삼성그룹.net(Korece)</a:t>
            </a:r>
          </a:p>
          <a:p>
            <a:pPr eaLnBrk="1" hangingPunct="1"/>
            <a:r>
              <a:rPr lang="tr-TR" smtClean="0"/>
              <a:t>kværner.net(Norveçce)</a:t>
            </a:r>
          </a:p>
          <a:p>
            <a:pPr eaLnBrk="1" hangingPunct="1"/>
            <a:r>
              <a:rPr lang="tr-TR" smtClean="0"/>
              <a:t>süreyyaciliv.com (Türkçe)-</a:t>
            </a:r>
            <a:r>
              <a:rPr lang="tr-TR" sz="1600" smtClean="0"/>
              <a:t>XN--SREYYACILIV-THB.COM</a:t>
            </a:r>
          </a:p>
          <a:p>
            <a:pPr eaLnBrk="1" hangingPunct="1"/>
            <a:endParaRPr lang="tr-TR" sz="1600" smtClean="0"/>
          </a:p>
        </p:txBody>
      </p:sp>
      <p:sp>
        <p:nvSpPr>
          <p:cNvPr id="41986" name="Rectangle 2"/>
          <p:cNvSpPr>
            <a:spLocks noGrp="1" noChangeArrowheads="1"/>
          </p:cNvSpPr>
          <p:nvPr>
            <p:ph type="title"/>
          </p:nvPr>
        </p:nvSpPr>
        <p:spPr/>
        <p:txBody>
          <a:bodyPr>
            <a:normAutofit fontScale="90000"/>
          </a:bodyPr>
          <a:lstStyle/>
          <a:p>
            <a:pPr eaLnBrk="1" fontAlgn="auto" hangingPunct="1">
              <a:spcAft>
                <a:spcPts val="0"/>
              </a:spcAft>
              <a:defRPr/>
            </a:pPr>
            <a:r>
              <a:rPr lang="tr-TR" sz="4000"/>
              <a:t>International Domain Names (IDNs)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idx="1"/>
          </p:nvPr>
        </p:nvSpPr>
        <p:spPr/>
        <p:txBody>
          <a:bodyPr/>
          <a:lstStyle/>
          <a:p>
            <a:pPr eaLnBrk="1" hangingPunct="1"/>
            <a:r>
              <a:rPr lang="tr-TR" smtClean="0"/>
              <a:t>Türkiye’ de de ODTÜ DNS Çalışma Grubu'nun 19 Ekim 2006 tarihinde aldığı karar uyarınca, gerçek veya tüzel kişiler, Türkçe karakterler (ğ, ı, ü, ş, ö, ç) içeren alan adları kayıt ettirilebilmektedir. Söz konusu uygulama 04 Aralık 2006 tarihinden itibaren başlamıştır.</a:t>
            </a:r>
          </a:p>
        </p:txBody>
      </p:sp>
      <p:sp>
        <p:nvSpPr>
          <p:cNvPr id="7170" name="Rectangle 2"/>
          <p:cNvSpPr>
            <a:spLocks noGrp="1" noChangeArrowheads="1"/>
          </p:cNvSpPr>
          <p:nvPr>
            <p:ph type="title"/>
          </p:nvPr>
        </p:nvSpPr>
        <p:spPr/>
        <p:txBody>
          <a:bodyPr>
            <a:normAutofit fontScale="90000"/>
          </a:bodyPr>
          <a:lstStyle/>
          <a:p>
            <a:pPr eaLnBrk="1" fontAlgn="auto" hangingPunct="1">
              <a:spcAft>
                <a:spcPts val="0"/>
              </a:spcAft>
              <a:defRPr/>
            </a:pPr>
            <a:r>
              <a:rPr lang="tr-TR" sz="4000"/>
              <a:t>International Domain Names (IDNs)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idx="1"/>
          </p:nvPr>
        </p:nvSpPr>
        <p:spPr/>
        <p:txBody>
          <a:bodyPr/>
          <a:lstStyle/>
          <a:p>
            <a:pPr eaLnBrk="1" hangingPunct="1"/>
            <a:r>
              <a:rPr lang="tr-TR" dirty="0" err="1" smtClean="0"/>
              <a:t>ccTLDs</a:t>
            </a:r>
            <a:r>
              <a:rPr lang="tr-TR" dirty="0" smtClean="0"/>
              <a:t> alan adları yaklaşık 252 ülkenin ülke kodunu içeren alan adı sistemini ifade eder. Örneğin Türkiye için </a:t>
            </a:r>
            <a:r>
              <a:rPr lang="tr-TR" dirty="0" err="1" smtClean="0"/>
              <a:t>cc</a:t>
            </a:r>
            <a:r>
              <a:rPr lang="tr-TR" dirty="0" smtClean="0"/>
              <a:t> TLD </a:t>
            </a:r>
            <a:r>
              <a:rPr lang="tr-TR" dirty="0" smtClean="0">
                <a:solidFill>
                  <a:srgbClr val="FF0000"/>
                </a:solidFill>
              </a:rPr>
              <a:t>“.tr</a:t>
            </a:r>
            <a:r>
              <a:rPr lang="tr-TR" dirty="0" smtClean="0"/>
              <a:t>” </a:t>
            </a:r>
            <a:r>
              <a:rPr lang="tr-TR" dirty="0" err="1" smtClean="0"/>
              <a:t>dir</a:t>
            </a:r>
            <a:r>
              <a:rPr lang="tr-TR" dirty="0" smtClean="0"/>
              <a:t>. Bununla birlikte “şimdilik” ikinci düzey alt alan adı modeli “com.tr” , “net.tr “ vb. benimsenmiştir.</a:t>
            </a:r>
          </a:p>
          <a:p>
            <a:pPr eaLnBrk="1" hangingPunct="1"/>
            <a:r>
              <a:rPr lang="tr-TR" dirty="0" smtClean="0"/>
              <a:t>“.tr “ ile ilgili çalışmalar ise son aşamasındadır.</a:t>
            </a:r>
          </a:p>
          <a:p>
            <a:pPr eaLnBrk="1" hangingPunct="1"/>
            <a:r>
              <a:rPr lang="tr-TR" dirty="0" smtClean="0"/>
              <a:t>Bu adlar her ülkenin internet otoriteleri tarafından yönetilir ve dağıtılırlar. </a:t>
            </a:r>
          </a:p>
          <a:p>
            <a:pPr eaLnBrk="1" hangingPunct="1">
              <a:buNone/>
            </a:pPr>
            <a:r>
              <a:rPr lang="tr-TR" dirty="0" smtClean="0"/>
              <a:t> </a:t>
            </a:r>
          </a:p>
        </p:txBody>
      </p:sp>
      <p:sp>
        <p:nvSpPr>
          <p:cNvPr id="8194" name="Rectangle 2"/>
          <p:cNvSpPr>
            <a:spLocks noGrp="1" noChangeArrowheads="1"/>
          </p:cNvSpPr>
          <p:nvPr>
            <p:ph type="title"/>
          </p:nvPr>
        </p:nvSpPr>
        <p:spPr/>
        <p:txBody>
          <a:bodyPr/>
          <a:lstStyle/>
          <a:p>
            <a:pPr eaLnBrk="1" fontAlgn="auto" hangingPunct="1">
              <a:spcAft>
                <a:spcPts val="0"/>
              </a:spcAft>
              <a:defRPr/>
            </a:pPr>
            <a:r>
              <a:rPr lang="tr-TR" sz="2800"/>
              <a:t>ccTLDs: Country Code Top Level Domains: Ülke kodlarını içeren üst alan adları</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5"/>
          <p:cNvSpPr>
            <a:spLocks noGrp="1" noChangeArrowheads="1"/>
          </p:cNvSpPr>
          <p:nvPr>
            <p:ph type="title"/>
          </p:nvPr>
        </p:nvSpPr>
        <p:spPr/>
        <p:txBody>
          <a:bodyPr>
            <a:normAutofit fontScale="90000"/>
          </a:bodyPr>
          <a:lstStyle/>
          <a:p>
            <a:pPr eaLnBrk="1" fontAlgn="auto" hangingPunct="1">
              <a:spcAft>
                <a:spcPts val="0"/>
              </a:spcAft>
              <a:defRPr/>
            </a:pPr>
            <a:r>
              <a:rPr lang="tr-TR" sz="4000" dirty="0"/>
              <a:t>INTERNET ALAN ADLARI </a:t>
            </a:r>
            <a:r>
              <a:rPr lang="tr-TR" sz="4000" dirty="0" smtClean="0"/>
              <a:t/>
            </a:r>
            <a:br>
              <a:rPr lang="tr-TR" sz="4000" dirty="0" smtClean="0"/>
            </a:br>
            <a:r>
              <a:rPr lang="tr-TR" sz="4000" dirty="0" smtClean="0"/>
              <a:t>DOMAIN </a:t>
            </a:r>
            <a:r>
              <a:rPr lang="tr-TR" sz="4000" dirty="0"/>
              <a:t>NAMES</a:t>
            </a:r>
          </a:p>
        </p:txBody>
      </p:sp>
      <p:sp>
        <p:nvSpPr>
          <p:cNvPr id="12291" name="Rectangle 3"/>
          <p:cNvSpPr>
            <a:spLocks noGrp="1" noChangeArrowheads="1"/>
          </p:cNvSpPr>
          <p:nvPr>
            <p:ph type="body" sz="half" idx="1"/>
          </p:nvPr>
        </p:nvSpPr>
        <p:spPr/>
        <p:txBody>
          <a:bodyPr/>
          <a:lstStyle/>
          <a:p>
            <a:pPr algn="just" eaLnBrk="1" hangingPunct="1"/>
            <a:r>
              <a:rPr lang="tr-TR" sz="1600" dirty="0" smtClean="0">
                <a:latin typeface="Arial" pitchFamily="34" charset="0"/>
                <a:cs typeface="Arial" pitchFamily="34" charset="0"/>
              </a:rPr>
              <a:t>Temmuz 2011 tarihi itibariyle toplam alan adı tescili-Kaynak </a:t>
            </a:r>
            <a:r>
              <a:rPr lang="tr-TR" sz="1600" dirty="0" err="1" smtClean="0">
                <a:latin typeface="Arial" pitchFamily="34" charset="0"/>
                <a:cs typeface="Arial" pitchFamily="34" charset="0"/>
              </a:rPr>
              <a:t>Verisign</a:t>
            </a:r>
            <a:r>
              <a:rPr lang="tr-TR" sz="1600" dirty="0" smtClean="0">
                <a:latin typeface="Arial" pitchFamily="34" charset="0"/>
                <a:cs typeface="Arial" pitchFamily="34" charset="0"/>
              </a:rPr>
              <a:t> Domain Name </a:t>
            </a:r>
            <a:r>
              <a:rPr lang="tr-TR" sz="1600" dirty="0" err="1" smtClean="0">
                <a:latin typeface="Arial" pitchFamily="34" charset="0"/>
                <a:cs typeface="Arial" pitchFamily="34" charset="0"/>
              </a:rPr>
              <a:t>Industry</a:t>
            </a:r>
            <a:r>
              <a:rPr lang="tr-TR" sz="1600" dirty="0" smtClean="0">
                <a:latin typeface="Arial" pitchFamily="34" charset="0"/>
                <a:cs typeface="Arial" pitchFamily="34" charset="0"/>
              </a:rPr>
              <a:t> </a:t>
            </a:r>
            <a:r>
              <a:rPr lang="tr-TR" sz="1600" dirty="0" err="1" smtClean="0">
                <a:latin typeface="Arial" pitchFamily="34" charset="0"/>
                <a:cs typeface="Arial" pitchFamily="34" charset="0"/>
              </a:rPr>
              <a:t>Brief</a:t>
            </a:r>
            <a:endParaRPr lang="tr-TR" sz="1600" dirty="0" smtClean="0">
              <a:latin typeface="Arial" pitchFamily="34" charset="0"/>
              <a:cs typeface="Arial" pitchFamily="34" charset="0"/>
            </a:endParaRPr>
          </a:p>
          <a:p>
            <a:pPr algn="just" eaLnBrk="1" hangingPunct="1"/>
            <a:endParaRPr lang="tr-TR" sz="1600" dirty="0" smtClean="0">
              <a:latin typeface="Arial" charset="0"/>
            </a:endParaRPr>
          </a:p>
          <a:p>
            <a:pPr algn="just" eaLnBrk="1" hangingPunct="1"/>
            <a:endParaRPr lang="tr-TR" sz="1600" dirty="0" smtClean="0">
              <a:latin typeface="Arial" charset="0"/>
            </a:endParaRPr>
          </a:p>
          <a:p>
            <a:pPr algn="just" eaLnBrk="1" hangingPunct="1"/>
            <a:r>
              <a:rPr lang="tr-TR" sz="1600" dirty="0" smtClean="0">
                <a:latin typeface="Arial" charset="0"/>
              </a:rPr>
              <a:t>215 Milyon İnternet Alan Adı</a:t>
            </a:r>
          </a:p>
          <a:p>
            <a:pPr algn="just" eaLnBrk="1" hangingPunct="1"/>
            <a:r>
              <a:rPr lang="tr-TR" sz="1600" dirty="0" smtClean="0">
                <a:latin typeface="Arial" charset="0"/>
              </a:rPr>
              <a:t>Bu rakamın 84.6 Milyonu </a:t>
            </a:r>
            <a:r>
              <a:rPr lang="tr-TR" sz="1600" dirty="0" err="1" smtClean="0">
                <a:latin typeface="Arial" charset="0"/>
              </a:rPr>
              <a:t>ccTLDs</a:t>
            </a:r>
            <a:endParaRPr lang="tr-TR" sz="1600" dirty="0" smtClean="0">
              <a:latin typeface="Arial" charset="0"/>
            </a:endParaRPr>
          </a:p>
          <a:p>
            <a:pPr algn="just" eaLnBrk="1" hangingPunct="1"/>
            <a:r>
              <a:rPr lang="tr-TR" sz="1600" dirty="0" smtClean="0">
                <a:latin typeface="Arial" charset="0"/>
              </a:rPr>
              <a:t>Ülke kodlu alan adlarında ilk sıra .de ile Almanya’da , bu ülkeyi daha sonra sırasıyla .</a:t>
            </a:r>
            <a:r>
              <a:rPr lang="tr-TR" sz="1600" dirty="0" err="1" smtClean="0">
                <a:latin typeface="Arial" charset="0"/>
              </a:rPr>
              <a:t>uk</a:t>
            </a:r>
            <a:r>
              <a:rPr lang="tr-TR" sz="1600" dirty="0" smtClean="0">
                <a:latin typeface="Arial" charset="0"/>
              </a:rPr>
              <a:t> , .</a:t>
            </a:r>
            <a:r>
              <a:rPr lang="tr-TR" sz="1600" dirty="0" err="1" smtClean="0">
                <a:latin typeface="Arial" charset="0"/>
              </a:rPr>
              <a:t>nl</a:t>
            </a:r>
            <a:r>
              <a:rPr lang="tr-TR" sz="1600" dirty="0" smtClean="0">
                <a:latin typeface="Arial" charset="0"/>
              </a:rPr>
              <a:t>, .</a:t>
            </a:r>
            <a:r>
              <a:rPr lang="tr-TR" sz="1600" dirty="0" err="1" smtClean="0">
                <a:latin typeface="Arial" charset="0"/>
              </a:rPr>
              <a:t>cn</a:t>
            </a:r>
            <a:r>
              <a:rPr lang="tr-TR" sz="1600" dirty="0" smtClean="0">
                <a:latin typeface="Arial" charset="0"/>
              </a:rPr>
              <a:t>,.</a:t>
            </a:r>
            <a:r>
              <a:rPr lang="tr-TR" sz="1600" dirty="0" err="1" smtClean="0">
                <a:latin typeface="Arial" charset="0"/>
              </a:rPr>
              <a:t>eu</a:t>
            </a:r>
            <a:r>
              <a:rPr lang="tr-TR" sz="1600" dirty="0" smtClean="0">
                <a:latin typeface="Arial" charset="0"/>
              </a:rPr>
              <a:t> ve .</a:t>
            </a:r>
            <a:r>
              <a:rPr lang="tr-TR" sz="1600" dirty="0" err="1" smtClean="0">
                <a:latin typeface="Arial" charset="0"/>
              </a:rPr>
              <a:t>ru</a:t>
            </a:r>
            <a:r>
              <a:rPr lang="tr-TR" sz="1600" dirty="0" smtClean="0">
                <a:latin typeface="Arial" charset="0"/>
              </a:rPr>
              <a:t> izliyor.</a:t>
            </a:r>
          </a:p>
          <a:p>
            <a:pPr algn="just" eaLnBrk="1" hangingPunct="1">
              <a:buNone/>
            </a:pPr>
            <a:endParaRPr lang="tr-TR" sz="1600" dirty="0" smtClean="0">
              <a:latin typeface="Arial" charset="0"/>
            </a:endParaRPr>
          </a:p>
        </p:txBody>
      </p:sp>
      <p:pic>
        <p:nvPicPr>
          <p:cNvPr id="1026" name="Picture 2"/>
          <p:cNvPicPr>
            <a:picLocks noGrp="1" noChangeAspect="1" noChangeArrowheads="1"/>
          </p:cNvPicPr>
          <p:nvPr>
            <p:ph sz="half" idx="2"/>
          </p:nvPr>
        </p:nvPicPr>
        <p:blipFill>
          <a:blip r:embed="rId2" cstate="print"/>
          <a:srcRect/>
          <a:stretch>
            <a:fillRect/>
          </a:stretch>
        </p:blipFill>
        <p:spPr bwMode="auto">
          <a:xfrm>
            <a:off x="5004048" y="2060848"/>
            <a:ext cx="3168352" cy="36724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idx="1"/>
          </p:nvPr>
        </p:nvSpPr>
        <p:spPr/>
        <p:txBody>
          <a:bodyPr/>
          <a:lstStyle/>
          <a:p>
            <a:pPr eaLnBrk="1" hangingPunct="1">
              <a:lnSpc>
                <a:spcPct val="90000"/>
              </a:lnSpc>
            </a:pPr>
            <a:endParaRPr lang="tr-TR" sz="2800" smtClean="0"/>
          </a:p>
          <a:p>
            <a:pPr eaLnBrk="1" hangingPunct="1">
              <a:lnSpc>
                <a:spcPct val="90000"/>
              </a:lnSpc>
            </a:pPr>
            <a:r>
              <a:rPr lang="tr-TR" sz="2800" smtClean="0"/>
              <a:t>“ İlk gelen ilk alır ”  kuralının uygulanması </a:t>
            </a:r>
          </a:p>
          <a:p>
            <a:pPr eaLnBrk="1" hangingPunct="1">
              <a:lnSpc>
                <a:spcPct val="90000"/>
              </a:lnSpc>
            </a:pPr>
            <a:r>
              <a:rPr lang="tr-TR" sz="2800" smtClean="0"/>
              <a:t>tescil esnasında talep edenden bu adla ilgili yasal bağıntıyı kanıtlayacak herhangi bir belge talep edilmemesi</a:t>
            </a:r>
          </a:p>
          <a:p>
            <a:pPr eaLnBrk="1" hangingPunct="1">
              <a:lnSpc>
                <a:spcPct val="90000"/>
              </a:lnSpc>
            </a:pPr>
            <a:r>
              <a:rPr lang="tr-TR" sz="2800" smtClean="0"/>
              <a:t>tescil ettirilen bir alan adının, başka bir kişi ya da kuruluşa ait bir isim, unvan, marka gibi tanımlayıcı şahsi ya da fikri mülkiyet hakkının,aynısı ya da benzerini  içermesi </a:t>
            </a:r>
            <a:endParaRPr lang="tr-TR" sz="2800" smtClean="0">
              <a:latin typeface="Arial" charset="0"/>
            </a:endParaRPr>
          </a:p>
          <a:p>
            <a:pPr algn="ctr" eaLnBrk="1" hangingPunct="1">
              <a:lnSpc>
                <a:spcPct val="90000"/>
              </a:lnSpc>
              <a:buFont typeface="Wingdings 3" pitchFamily="18" charset="2"/>
              <a:buNone/>
            </a:pPr>
            <a:r>
              <a:rPr lang="tr-TR" sz="2800" smtClean="0"/>
              <a:t>bu uyuşmazlıkları doğurmuştur. </a:t>
            </a:r>
          </a:p>
        </p:txBody>
      </p:sp>
      <p:sp>
        <p:nvSpPr>
          <p:cNvPr id="9218" name="Rectangle 2"/>
          <p:cNvSpPr>
            <a:spLocks noGrp="1" noChangeArrowheads="1"/>
          </p:cNvSpPr>
          <p:nvPr>
            <p:ph type="title"/>
          </p:nvPr>
        </p:nvSpPr>
        <p:spPr/>
        <p:txBody>
          <a:bodyPr/>
          <a:lstStyle/>
          <a:p>
            <a:pPr eaLnBrk="1" fontAlgn="auto" hangingPunct="1">
              <a:spcAft>
                <a:spcPts val="0"/>
              </a:spcAft>
              <a:defRPr/>
            </a:pPr>
            <a:r>
              <a:rPr lang="tr-TR" sz="4000" u="sng"/>
              <a:t>İnternet Alan Adı Uyuşmazlıkları</a:t>
            </a:r>
            <a:r>
              <a:rPr lang="tr-TR" sz="4000"/>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p:txBody>
          <a:bodyPr>
            <a:normAutofit/>
          </a:bodyPr>
          <a:lstStyle/>
          <a:p>
            <a:pPr algn="just" eaLnBrk="1" hangingPunct="1">
              <a:lnSpc>
                <a:spcPct val="90000"/>
              </a:lnSpc>
              <a:buFont typeface="Wingdings 3" pitchFamily="18" charset="2"/>
              <a:buNone/>
            </a:pPr>
            <a:r>
              <a:rPr lang="tr-TR" sz="2800" smtClean="0"/>
              <a:t>Belirtilen biçimde </a:t>
            </a:r>
            <a:r>
              <a:rPr lang="tr-TR" sz="2800" u="sng" smtClean="0"/>
              <a:t>haksız</a:t>
            </a:r>
            <a:r>
              <a:rPr lang="tr-TR" sz="2800" smtClean="0"/>
              <a:t> olarak tescil edilen</a:t>
            </a:r>
          </a:p>
          <a:p>
            <a:pPr algn="just" eaLnBrk="1" hangingPunct="1">
              <a:lnSpc>
                <a:spcPct val="90000"/>
              </a:lnSpc>
              <a:buFont typeface="Wingdings 3" pitchFamily="18" charset="2"/>
              <a:buNone/>
            </a:pPr>
            <a:r>
              <a:rPr lang="tr-TR" sz="2800" smtClean="0"/>
              <a:t>bu alan adları çoğunlukla </a:t>
            </a:r>
            <a:r>
              <a:rPr lang="tr-TR" sz="2800" u="sng" smtClean="0"/>
              <a:t>maddi bir çıkar</a:t>
            </a:r>
            <a:r>
              <a:rPr lang="tr-TR" sz="2800" smtClean="0"/>
              <a:t> elde</a:t>
            </a:r>
          </a:p>
          <a:p>
            <a:pPr algn="just" eaLnBrk="1" hangingPunct="1">
              <a:lnSpc>
                <a:spcPct val="90000"/>
              </a:lnSpc>
              <a:buFont typeface="Wingdings 3" pitchFamily="18" charset="2"/>
              <a:buNone/>
            </a:pPr>
            <a:r>
              <a:rPr lang="tr-TR" sz="2800" smtClean="0"/>
              <a:t>etmek için </a:t>
            </a:r>
            <a:r>
              <a:rPr lang="tr-TR" sz="2800" u="sng" smtClean="0"/>
              <a:t>çok yüksek meblağlarla</a:t>
            </a:r>
            <a:r>
              <a:rPr lang="tr-TR" sz="2800" smtClean="0"/>
              <a:t> –tescil</a:t>
            </a:r>
          </a:p>
          <a:p>
            <a:pPr algn="just" eaLnBrk="1" hangingPunct="1">
              <a:lnSpc>
                <a:spcPct val="90000"/>
              </a:lnSpc>
              <a:buFont typeface="Wingdings 3" pitchFamily="18" charset="2"/>
              <a:buNone/>
            </a:pPr>
            <a:r>
              <a:rPr lang="tr-TR" sz="2800" smtClean="0"/>
              <a:t>maliyetini aşan rakamlarla- </a:t>
            </a:r>
            <a:r>
              <a:rPr lang="tr-TR" sz="2800" u="sng" smtClean="0"/>
              <a:t>açık arttırmaya</a:t>
            </a:r>
          </a:p>
          <a:p>
            <a:pPr algn="just" eaLnBrk="1" hangingPunct="1">
              <a:lnSpc>
                <a:spcPct val="90000"/>
              </a:lnSpc>
              <a:buFont typeface="Wingdings 3" pitchFamily="18" charset="2"/>
              <a:buNone/>
            </a:pPr>
            <a:r>
              <a:rPr lang="tr-TR" sz="2800" u="sng" smtClean="0"/>
              <a:t>konulmakta, bazen de direkt hak sahibine</a:t>
            </a:r>
          </a:p>
          <a:p>
            <a:pPr algn="just" eaLnBrk="1" hangingPunct="1">
              <a:lnSpc>
                <a:spcPct val="90000"/>
              </a:lnSpc>
              <a:buFont typeface="Wingdings 3" pitchFamily="18" charset="2"/>
              <a:buNone/>
            </a:pPr>
            <a:r>
              <a:rPr lang="tr-TR" sz="2800" u="sng" smtClean="0"/>
              <a:t>yönelik olarak satışa sunulmaktadır</a:t>
            </a:r>
            <a:r>
              <a:rPr lang="tr-TR" sz="2800" smtClean="0"/>
              <a:t>. Kimi</a:t>
            </a:r>
          </a:p>
          <a:p>
            <a:pPr algn="just" eaLnBrk="1" hangingPunct="1">
              <a:lnSpc>
                <a:spcPct val="90000"/>
              </a:lnSpc>
              <a:buFont typeface="Wingdings 3" pitchFamily="18" charset="2"/>
              <a:buNone/>
            </a:pPr>
            <a:r>
              <a:rPr lang="tr-TR" sz="2800" smtClean="0"/>
              <a:t>zamanda tescil kullanılarak haksız rekabet</a:t>
            </a:r>
          </a:p>
          <a:p>
            <a:pPr algn="just" eaLnBrk="1" hangingPunct="1">
              <a:lnSpc>
                <a:spcPct val="90000"/>
              </a:lnSpc>
              <a:buFont typeface="Wingdings 3" pitchFamily="18" charset="2"/>
              <a:buNone/>
            </a:pPr>
            <a:r>
              <a:rPr lang="tr-TR" sz="2800" smtClean="0"/>
              <a:t>içeren ya da hak sahibini kötüleyici</a:t>
            </a:r>
          </a:p>
          <a:p>
            <a:pPr algn="just" eaLnBrk="1" hangingPunct="1">
              <a:lnSpc>
                <a:spcPct val="90000"/>
              </a:lnSpc>
              <a:buFont typeface="Wingdings 3" pitchFamily="18" charset="2"/>
              <a:buNone/>
            </a:pPr>
            <a:r>
              <a:rPr lang="tr-TR" sz="2800" smtClean="0"/>
              <a:t>kullanımlarla hak sahiplerine zarar</a:t>
            </a:r>
          </a:p>
          <a:p>
            <a:pPr algn="just" eaLnBrk="1" hangingPunct="1">
              <a:lnSpc>
                <a:spcPct val="90000"/>
              </a:lnSpc>
              <a:buFont typeface="Wingdings 3" pitchFamily="18" charset="2"/>
              <a:buNone/>
            </a:pPr>
            <a:r>
              <a:rPr lang="tr-TR" sz="2800" smtClean="0"/>
              <a:t>verilmektedir. </a:t>
            </a:r>
          </a:p>
        </p:txBody>
      </p:sp>
      <p:sp>
        <p:nvSpPr>
          <p:cNvPr id="10242" name="Rectangle 2"/>
          <p:cNvSpPr>
            <a:spLocks noGrp="1" noChangeArrowheads="1"/>
          </p:cNvSpPr>
          <p:nvPr>
            <p:ph type="title"/>
          </p:nvPr>
        </p:nvSpPr>
        <p:spPr/>
        <p:txBody>
          <a:bodyPr/>
          <a:lstStyle/>
          <a:p>
            <a:pPr eaLnBrk="1" fontAlgn="auto" hangingPunct="1">
              <a:spcAft>
                <a:spcPts val="0"/>
              </a:spcAft>
              <a:defRPr/>
            </a:pPr>
            <a:r>
              <a:rPr lang="tr-TR" sz="4000" u="sng" dirty="0"/>
              <a:t>İnternet Alan Adı Uyuşmazlıkları</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Rectangle 3"/>
          <p:cNvSpPr>
            <a:spLocks noGrp="1"/>
          </p:cNvSpPr>
          <p:nvPr>
            <p:ph type="body" idx="1"/>
          </p:nvPr>
        </p:nvSpPr>
        <p:spPr/>
        <p:txBody>
          <a:bodyPr/>
          <a:lstStyle/>
          <a:p>
            <a:r>
              <a:rPr lang="tr-TR" dirty="0" smtClean="0">
                <a:latin typeface="Lucida Sans Unicode" pitchFamily="34" charset="0"/>
                <a:cs typeface="Lucida Sans Unicode" pitchFamily="34" charset="0"/>
              </a:rPr>
              <a:t>Alan adını kendi adına kayıt ettiren kişi, söz konusu alan adını kullanarak işletebileceğiniz bir web sitesi işletmenize engel olur.</a:t>
            </a:r>
          </a:p>
          <a:p>
            <a:r>
              <a:rPr lang="tr-TR" dirty="0" smtClean="0">
                <a:latin typeface="Lucida Sans Unicode" pitchFamily="34" charset="0"/>
                <a:cs typeface="Lucida Sans Unicode" pitchFamily="34" charset="0"/>
              </a:rPr>
              <a:t>Son kısmı söz konusu alan adı ile biten e-posta hesapları yaratarak üçüncü kişilere sizin tarafınızdan gönderilmiş izlenimi yaratan e-postalar gönderebilir.Örneğin; </a:t>
            </a:r>
            <a:r>
              <a:rPr lang="tr-TR" dirty="0" err="1" smtClean="0">
                <a:latin typeface="Lucida Sans Unicode" pitchFamily="34" charset="0"/>
                <a:cs typeface="Lucida Sans Unicode" pitchFamily="34" charset="0"/>
                <a:hlinkClick r:id="rId2"/>
              </a:rPr>
              <a:t>admin</a:t>
            </a:r>
            <a:r>
              <a:rPr lang="tr-TR" dirty="0" smtClean="0">
                <a:latin typeface="Lucida Sans Unicode" pitchFamily="34" charset="0"/>
                <a:cs typeface="Lucida Sans Unicode" pitchFamily="34" charset="0"/>
                <a:hlinkClick r:id="rId2"/>
              </a:rPr>
              <a:t>@</a:t>
            </a:r>
            <a:r>
              <a:rPr lang="tr-TR" dirty="0" err="1" smtClean="0">
                <a:latin typeface="Lucida Sans Unicode" pitchFamily="34" charset="0"/>
                <a:cs typeface="Lucida Sans Unicode" pitchFamily="34" charset="0"/>
                <a:hlinkClick r:id="rId2"/>
              </a:rPr>
              <a:t>sirketismi</a:t>
            </a:r>
            <a:r>
              <a:rPr lang="tr-TR" dirty="0" smtClean="0">
                <a:latin typeface="Lucida Sans Unicode" pitchFamily="34" charset="0"/>
                <a:cs typeface="Lucida Sans Unicode" pitchFamily="34" charset="0"/>
                <a:hlinkClick r:id="rId2"/>
              </a:rPr>
              <a:t>.com</a:t>
            </a:r>
            <a:r>
              <a:rPr lang="tr-TR" dirty="0" smtClean="0">
                <a:latin typeface="Lucida Sans Unicode" pitchFamily="34" charset="0"/>
                <a:cs typeface="Lucida Sans Unicode" pitchFamily="34" charset="0"/>
              </a:rPr>
              <a:t>, </a:t>
            </a:r>
            <a:r>
              <a:rPr lang="tr-TR" dirty="0" err="1" smtClean="0">
                <a:latin typeface="Lucida Sans Unicode" pitchFamily="34" charset="0"/>
                <a:cs typeface="Lucida Sans Unicode" pitchFamily="34" charset="0"/>
                <a:hlinkClick r:id="rId3"/>
              </a:rPr>
              <a:t>info</a:t>
            </a:r>
            <a:r>
              <a:rPr lang="tr-TR" dirty="0" smtClean="0">
                <a:latin typeface="Lucida Sans Unicode" pitchFamily="34" charset="0"/>
                <a:cs typeface="Lucida Sans Unicode" pitchFamily="34" charset="0"/>
                <a:hlinkClick r:id="rId3"/>
              </a:rPr>
              <a:t>@</a:t>
            </a:r>
            <a:r>
              <a:rPr lang="tr-TR" dirty="0" err="1" smtClean="0">
                <a:latin typeface="Lucida Sans Unicode" pitchFamily="34" charset="0"/>
                <a:cs typeface="Lucida Sans Unicode" pitchFamily="34" charset="0"/>
                <a:hlinkClick r:id="rId3"/>
              </a:rPr>
              <a:t>sirketismi</a:t>
            </a:r>
            <a:r>
              <a:rPr lang="tr-TR" dirty="0" smtClean="0">
                <a:latin typeface="Lucida Sans Unicode" pitchFamily="34" charset="0"/>
                <a:cs typeface="Lucida Sans Unicode" pitchFamily="34" charset="0"/>
                <a:hlinkClick r:id="rId3"/>
              </a:rPr>
              <a:t>.com</a:t>
            </a:r>
            <a:r>
              <a:rPr lang="tr-TR" dirty="0" smtClean="0">
                <a:latin typeface="Lucida Sans Unicode" pitchFamily="34" charset="0"/>
                <a:cs typeface="Lucida Sans Unicode" pitchFamily="34" charset="0"/>
              </a:rPr>
              <a:t> , </a:t>
            </a:r>
            <a:r>
              <a:rPr lang="tr-TR" dirty="0" smtClean="0">
                <a:latin typeface="Lucida Sans Unicode" pitchFamily="34" charset="0"/>
                <a:cs typeface="Lucida Sans Unicode" pitchFamily="34" charset="0"/>
                <a:hlinkClick r:id="rId4"/>
              </a:rPr>
              <a:t>muhasebe@</a:t>
            </a:r>
            <a:r>
              <a:rPr lang="tr-TR" dirty="0" err="1" smtClean="0">
                <a:latin typeface="Lucida Sans Unicode" pitchFamily="34" charset="0"/>
                <a:cs typeface="Lucida Sans Unicode" pitchFamily="34" charset="0"/>
                <a:hlinkClick r:id="rId4"/>
              </a:rPr>
              <a:t>sirketismi</a:t>
            </a:r>
            <a:r>
              <a:rPr lang="tr-TR" dirty="0" smtClean="0">
                <a:latin typeface="Lucida Sans Unicode" pitchFamily="34" charset="0"/>
                <a:cs typeface="Lucida Sans Unicode" pitchFamily="34" charset="0"/>
                <a:hlinkClick r:id="rId4"/>
              </a:rPr>
              <a:t>.com</a:t>
            </a:r>
            <a:r>
              <a:rPr lang="tr-TR" dirty="0" smtClean="0">
                <a:latin typeface="Lucida Sans Unicode" pitchFamily="34" charset="0"/>
                <a:cs typeface="Lucida Sans Unicode" pitchFamily="34" charset="0"/>
              </a:rPr>
              <a:t> gibi. </a:t>
            </a:r>
          </a:p>
        </p:txBody>
      </p:sp>
      <p:pic>
        <p:nvPicPr>
          <p:cNvPr id="10242" name="Rectangle 2"/>
          <p:cNvPicPr>
            <a:picLocks noGrp="1" noChangeArrowheads="1"/>
          </p:cNvPicPr>
          <p:nvPr>
            <p:ph type="title"/>
          </p:nvPr>
        </p:nvPicPr>
        <p:blipFill>
          <a:blip r:embed="rId5" cstate="print"/>
          <a:srcRect/>
          <a:stretch>
            <a:fillRect/>
          </a:stretch>
        </p:blipFill>
        <p:spPr bwMode="auto">
          <a:xfrm>
            <a:off x="457200" y="295275"/>
            <a:ext cx="8229600" cy="1101725"/>
          </a:xfrm>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3"/>
          <p:cNvSpPr>
            <a:spLocks noGrp="1"/>
          </p:cNvSpPr>
          <p:nvPr>
            <p:ph type="body" idx="1"/>
          </p:nvPr>
        </p:nvSpPr>
        <p:spPr/>
        <p:txBody>
          <a:bodyPr/>
          <a:lstStyle/>
          <a:p>
            <a:r>
              <a:rPr lang="tr-TR" dirty="0" smtClean="0">
                <a:latin typeface="Lucida Sans Unicode" pitchFamily="34" charset="0"/>
                <a:cs typeface="Lucida Sans Unicode" pitchFamily="34" charset="0"/>
              </a:rPr>
              <a:t>Adınızı içeren alan adını kullanarak işletilecek web sitesi altında , şahsınızla bağdaştırmak   istemeyeceğiniz içerik yayınlayabilir. </a:t>
            </a:r>
          </a:p>
          <a:p>
            <a:pPr>
              <a:buFont typeface="Wingdings 3" pitchFamily="18" charset="2"/>
              <a:buNone/>
            </a:pPr>
            <a:endParaRPr lang="tr-TR" dirty="0" smtClean="0">
              <a:latin typeface="Lucida Sans Unicode" pitchFamily="34" charset="0"/>
              <a:cs typeface="Lucida Sans Unicode" pitchFamily="34" charset="0"/>
            </a:endParaRPr>
          </a:p>
          <a:p>
            <a:pPr>
              <a:buFont typeface="Wingdings 3" pitchFamily="18" charset="2"/>
              <a:buNone/>
            </a:pPr>
            <a:r>
              <a:rPr lang="tr-TR" dirty="0" smtClean="0">
                <a:latin typeface="Lucida Sans Unicode" pitchFamily="34" charset="0"/>
                <a:cs typeface="Lucida Sans Unicode" pitchFamily="34" charset="0"/>
              </a:rPr>
              <a:t>	Örneğin; itibarı zedeleyici, rakiplerinizin görüş ve ürünlerini yansıtan, ahlaka aykırı, siyasi içerikli vb. türde web sayfaları.</a:t>
            </a:r>
          </a:p>
        </p:txBody>
      </p:sp>
      <p:pic>
        <p:nvPicPr>
          <p:cNvPr id="10242" name="Rectangle 2"/>
          <p:cNvPicPr>
            <a:picLocks noGrp="1" noChangeArrowheads="1"/>
          </p:cNvPicPr>
          <p:nvPr>
            <p:ph type="title"/>
          </p:nvPr>
        </p:nvPicPr>
        <p:blipFill>
          <a:blip r:embed="rId2" cstate="print"/>
          <a:srcRect/>
          <a:stretch>
            <a:fillRect/>
          </a:stretch>
        </p:blipFill>
        <p:spPr bwMode="auto">
          <a:xfrm>
            <a:off x="457200" y="295275"/>
            <a:ext cx="8229600" cy="1101725"/>
          </a:xfrm>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idx="1"/>
          </p:nvPr>
        </p:nvSpPr>
        <p:spPr/>
        <p:txBody>
          <a:bodyPr/>
          <a:lstStyle/>
          <a:p>
            <a:pPr eaLnBrk="1" hangingPunct="1">
              <a:buFontTx/>
              <a:buNone/>
            </a:pPr>
            <a:r>
              <a:rPr lang="tr-TR" sz="2800" dirty="0" smtClean="0"/>
              <a:t>	ICANN altında domain name (alan adı)  tescil eden (</a:t>
            </a:r>
            <a:r>
              <a:rPr lang="tr-TR" sz="2800" dirty="0" err="1" smtClean="0"/>
              <a:t>registrars</a:t>
            </a:r>
            <a:r>
              <a:rPr lang="tr-TR" sz="2800" dirty="0" smtClean="0"/>
              <a:t>) kuruluşlar bulunmaktadır. Önceden sadece Network </a:t>
            </a:r>
            <a:r>
              <a:rPr lang="tr-TR" sz="2800" dirty="0" err="1" smtClean="0"/>
              <a:t>Solutions</a:t>
            </a:r>
            <a:r>
              <a:rPr lang="tr-TR" sz="2800" dirty="0" smtClean="0"/>
              <a:t> </a:t>
            </a:r>
            <a:r>
              <a:rPr lang="tr-TR" sz="2800" dirty="0" err="1" smtClean="0"/>
              <a:t>Inc</a:t>
            </a:r>
            <a:r>
              <a:rPr lang="tr-TR" sz="2800" dirty="0" smtClean="0"/>
              <a:t>. şirketi bu işte mevcut ve yetkili iken; Internet kullanımın artması zamanla tescil işini gerçekleştiren kuruluşların da artmasını sağladığı gibi bu işlemin maliyetleri de oldukça düşürmüştür.</a:t>
            </a:r>
          </a:p>
          <a:p>
            <a:pPr eaLnBrk="1" hangingPunct="1">
              <a:buFontTx/>
              <a:buNone/>
            </a:pPr>
            <a:r>
              <a:rPr lang="tr-TR" sz="2800" dirty="0" smtClean="0"/>
              <a:t>	</a:t>
            </a:r>
            <a:r>
              <a:rPr lang="tr-TR" sz="2800" dirty="0" smtClean="0">
                <a:hlinkClick r:id="rId2"/>
              </a:rPr>
              <a:t>http://www.</a:t>
            </a:r>
            <a:r>
              <a:rPr lang="tr-TR" sz="2800" dirty="0" err="1" smtClean="0">
                <a:hlinkClick r:id="rId2"/>
              </a:rPr>
              <a:t>icann</a:t>
            </a:r>
            <a:r>
              <a:rPr lang="tr-TR" sz="2800" dirty="0" smtClean="0">
                <a:hlinkClick r:id="rId2"/>
              </a:rPr>
              <a:t>.org/en/</a:t>
            </a:r>
            <a:r>
              <a:rPr lang="tr-TR" sz="2800" dirty="0" err="1" smtClean="0">
                <a:hlinkClick r:id="rId2"/>
              </a:rPr>
              <a:t>registrars</a:t>
            </a:r>
            <a:r>
              <a:rPr lang="tr-TR" sz="2800" dirty="0" smtClean="0">
                <a:hlinkClick r:id="rId2"/>
              </a:rPr>
              <a:t>/</a:t>
            </a:r>
            <a:r>
              <a:rPr lang="tr-TR" sz="2800" dirty="0" err="1" smtClean="0">
                <a:hlinkClick r:id="rId2"/>
              </a:rPr>
              <a:t>accredited</a:t>
            </a:r>
            <a:r>
              <a:rPr lang="tr-TR" sz="2800" dirty="0" smtClean="0">
                <a:hlinkClick r:id="rId2"/>
              </a:rPr>
              <a:t>-</a:t>
            </a:r>
            <a:r>
              <a:rPr lang="tr-TR" sz="2800" dirty="0" err="1" smtClean="0">
                <a:hlinkClick r:id="rId2"/>
              </a:rPr>
              <a:t>list</a:t>
            </a:r>
            <a:r>
              <a:rPr lang="tr-TR" sz="2800" dirty="0" smtClean="0">
                <a:hlinkClick r:id="rId2"/>
              </a:rPr>
              <a:t>.html</a:t>
            </a:r>
            <a:r>
              <a:rPr lang="tr-TR" sz="2800" dirty="0" smtClean="0"/>
              <a:t> </a:t>
            </a:r>
          </a:p>
        </p:txBody>
      </p:sp>
      <p:sp>
        <p:nvSpPr>
          <p:cNvPr id="13314" name="Rectangle 2"/>
          <p:cNvSpPr>
            <a:spLocks noGrp="1" noChangeArrowheads="1"/>
          </p:cNvSpPr>
          <p:nvPr>
            <p:ph type="title"/>
          </p:nvPr>
        </p:nvSpPr>
        <p:spPr/>
        <p:txBody>
          <a:bodyPr/>
          <a:lstStyle/>
          <a:p>
            <a:pPr eaLnBrk="1" fontAlgn="auto" hangingPunct="1">
              <a:spcAft>
                <a:spcPts val="0"/>
              </a:spcAft>
              <a:defRPr/>
            </a:pPr>
            <a:r>
              <a:rPr lang="tr-TR" sz="4000" dirty="0" smtClean="0"/>
              <a:t>UYUŞMAZLIK ÇÖZÜM YOLLARI</a:t>
            </a:r>
            <a:endParaRPr lang="tr-TR" sz="4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idx="1"/>
          </p:nvPr>
        </p:nvSpPr>
        <p:spPr/>
        <p:txBody>
          <a:bodyPr/>
          <a:lstStyle/>
          <a:p>
            <a:pPr eaLnBrk="1" hangingPunct="1">
              <a:buFont typeface="Wingdings 3" pitchFamily="18" charset="2"/>
              <a:buNone/>
            </a:pPr>
            <a:r>
              <a:rPr lang="tr-TR" smtClean="0"/>
              <a:t>İnternetin her geçen gün yaygınlaşması ve</a:t>
            </a:r>
          </a:p>
          <a:p>
            <a:pPr eaLnBrk="1" hangingPunct="1">
              <a:buFont typeface="Wingdings 3" pitchFamily="18" charset="2"/>
              <a:buNone/>
            </a:pPr>
            <a:r>
              <a:rPr lang="tr-TR" smtClean="0"/>
              <a:t>gelişmesi alan adlarının tesciline ilişkin</a:t>
            </a:r>
          </a:p>
          <a:p>
            <a:pPr eaLnBrk="1" hangingPunct="1">
              <a:buFont typeface="Wingdings 3" pitchFamily="18" charset="2"/>
              <a:buNone/>
            </a:pPr>
            <a:r>
              <a:rPr lang="tr-TR" smtClean="0"/>
              <a:t>kurallarla ilgili yeni düzenlemeler yapılmasını</a:t>
            </a:r>
          </a:p>
          <a:p>
            <a:pPr eaLnBrk="1" hangingPunct="1">
              <a:buFont typeface="Wingdings 3" pitchFamily="18" charset="2"/>
              <a:buNone/>
            </a:pPr>
            <a:r>
              <a:rPr lang="tr-TR" smtClean="0"/>
              <a:t>gerektirmiş ve 24 Ekim 1999 tarihinde ICANN</a:t>
            </a:r>
          </a:p>
          <a:p>
            <a:pPr eaLnBrk="1" hangingPunct="1">
              <a:buFont typeface="Wingdings 3" pitchFamily="18" charset="2"/>
              <a:buNone/>
            </a:pPr>
            <a:r>
              <a:rPr lang="tr-TR" smtClean="0"/>
              <a:t>tarafından “internet alan adı uyuşmazlıklarının</a:t>
            </a:r>
          </a:p>
          <a:p>
            <a:pPr eaLnBrk="1" hangingPunct="1">
              <a:buFont typeface="Wingdings 3" pitchFamily="18" charset="2"/>
              <a:buNone/>
            </a:pPr>
            <a:r>
              <a:rPr lang="tr-TR" smtClean="0"/>
              <a:t>çözümü” konusunda bir dizi kuralı kapsayan</a:t>
            </a:r>
          </a:p>
          <a:p>
            <a:pPr eaLnBrk="1" hangingPunct="1">
              <a:buFont typeface="Wingdings 3" pitchFamily="18" charset="2"/>
              <a:buNone/>
            </a:pPr>
            <a:r>
              <a:rPr lang="tr-TR" smtClean="0"/>
              <a:t>bir yönetmelik (UDRP-Alan Adı Uyuşmazlıkları</a:t>
            </a:r>
          </a:p>
          <a:p>
            <a:pPr eaLnBrk="1" hangingPunct="1">
              <a:buFont typeface="Wingdings 3" pitchFamily="18" charset="2"/>
              <a:buNone/>
            </a:pPr>
            <a:r>
              <a:rPr lang="tr-TR" smtClean="0"/>
              <a:t>Yeknesak Kuralları) yayınlanmıştır . </a:t>
            </a:r>
          </a:p>
        </p:txBody>
      </p:sp>
      <p:sp>
        <p:nvSpPr>
          <p:cNvPr id="14338" name="Rectangle 2"/>
          <p:cNvSpPr>
            <a:spLocks noGrp="1" noChangeArrowheads="1"/>
          </p:cNvSpPr>
          <p:nvPr>
            <p:ph type="title"/>
          </p:nvPr>
        </p:nvSpPr>
        <p:spPr/>
        <p:txBody>
          <a:bodyPr/>
          <a:lstStyle/>
          <a:p>
            <a:pPr eaLnBrk="1" fontAlgn="auto" hangingPunct="1">
              <a:spcAft>
                <a:spcPts val="0"/>
              </a:spcAft>
              <a:defRPr/>
            </a:pPr>
            <a:r>
              <a:rPr lang="tr-TR" sz="4000" dirty="0"/>
              <a:t>UYUŞMAZLIK ÇÖZÜM YOLLARI</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idx="1"/>
          </p:nvPr>
        </p:nvSpPr>
        <p:spPr/>
        <p:txBody>
          <a:bodyPr/>
          <a:lstStyle/>
          <a:p>
            <a:pPr eaLnBrk="1" hangingPunct="1"/>
            <a:endParaRPr lang="tr-TR" smtClean="0"/>
          </a:p>
          <a:p>
            <a:pPr eaLnBrk="1" hangingPunct="1"/>
            <a:r>
              <a:rPr lang="tr-TR" smtClean="0"/>
              <a:t>ICANN ‘a bağlı olarak internet alan adı tescil işlemlerini gerçekleştiren her kuruluş ve bu kuruluşlardan hizmet alan her gerçek ve tüzel kişi bu </a:t>
            </a:r>
            <a:r>
              <a:rPr lang="tr-TR" smtClean="0">
                <a:latin typeface="Arial" charset="0"/>
              </a:rPr>
              <a:t>kurallara</a:t>
            </a:r>
            <a:r>
              <a:rPr lang="tr-TR" smtClean="0"/>
              <a:t> tabi kılınmıştır. </a:t>
            </a:r>
          </a:p>
        </p:txBody>
      </p:sp>
      <p:sp>
        <p:nvSpPr>
          <p:cNvPr id="16386" name="Rectangle 2"/>
          <p:cNvSpPr>
            <a:spLocks noGrp="1" noChangeArrowheads="1"/>
          </p:cNvSpPr>
          <p:nvPr>
            <p:ph type="title"/>
          </p:nvPr>
        </p:nvSpPr>
        <p:spPr/>
        <p:txBody>
          <a:bodyPr/>
          <a:lstStyle/>
          <a:p>
            <a:pPr eaLnBrk="1" fontAlgn="auto" hangingPunct="1">
              <a:spcAft>
                <a:spcPts val="0"/>
              </a:spcAft>
              <a:defRPr/>
            </a:pPr>
            <a:r>
              <a:rPr lang="tr-TR" sz="4000"/>
              <a:t>UYUŞMAZLIK ÇÖZÜM YOLLARI</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
          <p:cNvPicPr>
            <a:picLocks noGrp="1" noChangeAspect="1" noChangeArrowheads="1"/>
          </p:cNvPicPr>
          <p:nvPr>
            <p:ph idx="1"/>
          </p:nvPr>
        </p:nvPicPr>
        <p:blipFill>
          <a:blip r:embed="rId2" cstate="print"/>
          <a:srcRect/>
          <a:stretch>
            <a:fillRect/>
          </a:stretch>
        </p:blipFill>
        <p:spPr>
          <a:xfrm>
            <a:off x="1554163" y="1481138"/>
            <a:ext cx="6035675" cy="4525962"/>
          </a:xfrm>
        </p:spPr>
      </p:pic>
      <p:sp>
        <p:nvSpPr>
          <p:cNvPr id="15362" name="Rectangle 2"/>
          <p:cNvSpPr>
            <a:spLocks noGrp="1" noChangeArrowheads="1"/>
          </p:cNvSpPr>
          <p:nvPr>
            <p:ph type="title"/>
          </p:nvPr>
        </p:nvSpPr>
        <p:spPr/>
        <p:txBody>
          <a:bodyPr/>
          <a:lstStyle/>
          <a:p>
            <a:pPr eaLnBrk="1" fontAlgn="auto" hangingPunct="1">
              <a:spcAft>
                <a:spcPts val="0"/>
              </a:spcAft>
              <a:defRPr/>
            </a:pPr>
            <a:r>
              <a:rPr lang="tr-TR" sz="4000"/>
              <a:t>UYUŞMAZLIK ÇÖZÜM YOLLARI</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idx="1"/>
          </p:nvPr>
        </p:nvSpPr>
        <p:spPr/>
        <p:txBody>
          <a:bodyPr/>
          <a:lstStyle/>
          <a:p>
            <a:pPr eaLnBrk="1" hangingPunct="1"/>
            <a:r>
              <a:rPr lang="tr-TR" u="sng" dirty="0" smtClean="0"/>
              <a:t>İnternet alan adları uyuşmazlıklarının çözümü </a:t>
            </a:r>
          </a:p>
          <a:p>
            <a:pPr eaLnBrk="1" hangingPunct="1"/>
            <a:endParaRPr lang="tr-TR" u="sng" dirty="0" smtClean="0"/>
          </a:p>
          <a:p>
            <a:pPr algn="just" eaLnBrk="1" hangingPunct="1">
              <a:buFont typeface="Wingdings 3" pitchFamily="18" charset="2"/>
              <a:buNone/>
            </a:pPr>
            <a:r>
              <a:rPr lang="tr-TR" dirty="0" smtClean="0"/>
              <a:t>H</a:t>
            </a:r>
            <a:r>
              <a:rPr lang="tr-TR" b="1" dirty="0" smtClean="0"/>
              <a:t>er iki tarafın iradesi aranmaksızın</a:t>
            </a:r>
            <a:r>
              <a:rPr lang="tr-TR" dirty="0" smtClean="0"/>
              <a:t> ICANN</a:t>
            </a:r>
          </a:p>
          <a:p>
            <a:pPr algn="just" eaLnBrk="1" hangingPunct="1">
              <a:buFont typeface="Wingdings 3" pitchFamily="18" charset="2"/>
              <a:buNone/>
            </a:pPr>
            <a:r>
              <a:rPr lang="tr-TR" dirty="0" smtClean="0"/>
              <a:t>tarafından 1999 yılında yayınlanan ve tüm</a:t>
            </a:r>
          </a:p>
          <a:p>
            <a:pPr algn="just" eaLnBrk="1" hangingPunct="1">
              <a:buFont typeface="Wingdings 3" pitchFamily="18" charset="2"/>
              <a:buNone/>
            </a:pPr>
            <a:r>
              <a:rPr lang="tr-TR" dirty="0" err="1" smtClean="0"/>
              <a:t>gTLD</a:t>
            </a:r>
            <a:r>
              <a:rPr lang="tr-TR" dirty="0" smtClean="0"/>
              <a:t> internet alan adı uyuşmazlıklarının tabi</a:t>
            </a:r>
          </a:p>
          <a:p>
            <a:pPr algn="just" eaLnBrk="1" hangingPunct="1">
              <a:buFont typeface="Wingdings 3" pitchFamily="18" charset="2"/>
              <a:buNone/>
            </a:pPr>
            <a:r>
              <a:rPr lang="tr-TR" dirty="0" smtClean="0"/>
              <a:t>olduğu kurallar (UDRP) çerçevesinde</a:t>
            </a:r>
          </a:p>
          <a:p>
            <a:pPr algn="just" eaLnBrk="1" hangingPunct="1">
              <a:buFont typeface="Wingdings 3" pitchFamily="18" charset="2"/>
              <a:buNone/>
            </a:pPr>
            <a:r>
              <a:rPr lang="tr-TR" dirty="0" smtClean="0"/>
              <a:t>gerçekleştirilen tek taraflı bir şikayet (başvuru)</a:t>
            </a:r>
          </a:p>
          <a:p>
            <a:pPr algn="just" eaLnBrk="1" hangingPunct="1">
              <a:buFont typeface="Wingdings 3" pitchFamily="18" charset="2"/>
              <a:buNone/>
            </a:pPr>
            <a:r>
              <a:rPr lang="tr-TR" dirty="0" smtClean="0"/>
              <a:t>ile konunun çözüm mercii önüne getirilmesidir. </a:t>
            </a:r>
          </a:p>
        </p:txBody>
      </p:sp>
      <p:sp>
        <p:nvSpPr>
          <p:cNvPr id="11266" name="Rectangle 2"/>
          <p:cNvSpPr>
            <a:spLocks noGrp="1" noChangeArrowheads="1"/>
          </p:cNvSpPr>
          <p:nvPr>
            <p:ph type="title"/>
          </p:nvPr>
        </p:nvSpPr>
        <p:spPr/>
        <p:txBody>
          <a:bodyPr>
            <a:normAutofit/>
          </a:bodyPr>
          <a:lstStyle/>
          <a:p>
            <a:pPr eaLnBrk="1" fontAlgn="auto" hangingPunct="1">
              <a:spcAft>
                <a:spcPts val="0"/>
              </a:spcAft>
              <a:defRPr/>
            </a:pPr>
            <a:r>
              <a:rPr lang="tr-TR" sz="2800" dirty="0"/>
              <a:t>UYUŞMAZLIĞIN ALTERNATİF ÇÖZÜM YOLLARI</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idx="1"/>
          </p:nvPr>
        </p:nvSpPr>
        <p:spPr/>
        <p:txBody>
          <a:bodyPr/>
          <a:lstStyle/>
          <a:p>
            <a:pPr eaLnBrk="1" hangingPunct="1">
              <a:lnSpc>
                <a:spcPct val="80000"/>
              </a:lnSpc>
              <a:buFontTx/>
              <a:buNone/>
            </a:pPr>
            <a:r>
              <a:rPr lang="tr-TR" sz="1800" dirty="0" smtClean="0"/>
              <a:t>Bir domain adını tescil ettirmek için başvurulduğunda veya mevcut bir</a:t>
            </a:r>
          </a:p>
          <a:p>
            <a:pPr eaLnBrk="1" hangingPunct="1">
              <a:lnSpc>
                <a:spcPct val="80000"/>
              </a:lnSpc>
              <a:buFontTx/>
              <a:buNone/>
            </a:pPr>
            <a:r>
              <a:rPr lang="tr-TR" sz="1800" dirty="0" smtClean="0"/>
              <a:t>domain adı tescilinin yenilenmesi istendiğinde başvuran kişiler</a:t>
            </a:r>
          </a:p>
          <a:p>
            <a:pPr eaLnBrk="1" hangingPunct="1">
              <a:lnSpc>
                <a:spcPct val="80000"/>
              </a:lnSpc>
              <a:buFontTx/>
              <a:buNone/>
            </a:pPr>
            <a:r>
              <a:rPr lang="tr-TR" sz="1800" dirty="0" smtClean="0"/>
              <a:t>aşağıdaki beyanları vermiş sayılırlar:</a:t>
            </a:r>
          </a:p>
          <a:p>
            <a:pPr eaLnBrk="1" hangingPunct="1">
              <a:lnSpc>
                <a:spcPct val="80000"/>
              </a:lnSpc>
              <a:buFontTx/>
              <a:buNone/>
            </a:pPr>
            <a:endParaRPr lang="tr-TR" sz="1800" dirty="0" smtClean="0"/>
          </a:p>
          <a:p>
            <a:pPr eaLnBrk="1" hangingPunct="1">
              <a:lnSpc>
                <a:spcPct val="80000"/>
              </a:lnSpc>
            </a:pPr>
            <a:r>
              <a:rPr lang="tr-TR" sz="1800" dirty="0" smtClean="0"/>
              <a:t>Tescil anlaşmasında yapılan tüm açıklamaların tam ve doğru olduğu</a:t>
            </a:r>
          </a:p>
          <a:p>
            <a:pPr eaLnBrk="1" hangingPunct="1">
              <a:lnSpc>
                <a:spcPct val="80000"/>
              </a:lnSpc>
              <a:buFontTx/>
              <a:buNone/>
            </a:pPr>
            <a:endParaRPr lang="tr-TR" sz="1800" dirty="0" smtClean="0"/>
          </a:p>
          <a:p>
            <a:pPr eaLnBrk="1" hangingPunct="1">
              <a:lnSpc>
                <a:spcPct val="80000"/>
              </a:lnSpc>
            </a:pPr>
            <a:r>
              <a:rPr lang="tr-TR" sz="1800" dirty="0" smtClean="0"/>
              <a:t>Bilindiği kadarı ile domain adının tescil edilmesinin üçüncü şahısların haklarını ihlal etmediği,</a:t>
            </a:r>
          </a:p>
          <a:p>
            <a:pPr eaLnBrk="1" hangingPunct="1">
              <a:lnSpc>
                <a:spcPct val="80000"/>
              </a:lnSpc>
              <a:buFontTx/>
              <a:buNone/>
            </a:pPr>
            <a:endParaRPr lang="tr-TR" sz="1800" dirty="0" smtClean="0"/>
          </a:p>
          <a:p>
            <a:pPr eaLnBrk="1" hangingPunct="1">
              <a:lnSpc>
                <a:spcPct val="80000"/>
              </a:lnSpc>
            </a:pPr>
            <a:r>
              <a:rPr lang="tr-TR" sz="1800" dirty="0" smtClean="0"/>
              <a:t>Domain adının yasa dışı bir amaç için tescil ettirilmediği</a:t>
            </a:r>
          </a:p>
          <a:p>
            <a:pPr eaLnBrk="1" hangingPunct="1">
              <a:lnSpc>
                <a:spcPct val="80000"/>
              </a:lnSpc>
              <a:buFontTx/>
              <a:buNone/>
            </a:pPr>
            <a:endParaRPr lang="tr-TR" sz="1800" dirty="0" smtClean="0"/>
          </a:p>
          <a:p>
            <a:pPr eaLnBrk="1" hangingPunct="1">
              <a:lnSpc>
                <a:spcPct val="80000"/>
              </a:lnSpc>
            </a:pPr>
            <a:r>
              <a:rPr lang="tr-TR" sz="1800" dirty="0" smtClean="0"/>
              <a:t>Domain adının ilgili yasaları veya yönetmelikleri bilerek ihlal edilecek şekilde kullanılmayacağı</a:t>
            </a:r>
          </a:p>
          <a:p>
            <a:pPr eaLnBrk="1" hangingPunct="1">
              <a:lnSpc>
                <a:spcPct val="80000"/>
              </a:lnSpc>
              <a:buFontTx/>
              <a:buNone/>
            </a:pPr>
            <a:endParaRPr lang="tr-TR" sz="1800" dirty="0" smtClean="0"/>
          </a:p>
          <a:p>
            <a:pPr eaLnBrk="1" hangingPunct="1">
              <a:lnSpc>
                <a:spcPct val="80000"/>
              </a:lnSpc>
            </a:pPr>
            <a:r>
              <a:rPr lang="tr-TR" sz="1800" dirty="0" smtClean="0"/>
              <a:t>Domain adının başkalarına ait hakları ihlal edip etmediğini belirleme sorumluluğunun tescil ettirene ait olduğuna ilişkin</a:t>
            </a:r>
          </a:p>
        </p:txBody>
      </p:sp>
      <p:sp>
        <p:nvSpPr>
          <p:cNvPr id="17410" name="Rectangle 2"/>
          <p:cNvSpPr>
            <a:spLocks noGrp="1" noChangeArrowheads="1"/>
          </p:cNvSpPr>
          <p:nvPr>
            <p:ph type="title"/>
          </p:nvPr>
        </p:nvSpPr>
        <p:spPr/>
        <p:txBody>
          <a:bodyPr>
            <a:normAutofit/>
          </a:bodyPr>
          <a:lstStyle/>
          <a:p>
            <a:pPr eaLnBrk="1" fontAlgn="auto" hangingPunct="1">
              <a:spcAft>
                <a:spcPts val="0"/>
              </a:spcAft>
              <a:defRPr/>
            </a:pPr>
            <a:r>
              <a:rPr lang="tr-TR" sz="2800" dirty="0" smtClean="0"/>
              <a:t>UYUŞMAZLIĞIN ALTERNATİF ÇÖZÜM YOLLARI</a:t>
            </a:r>
            <a:endParaRPr lang="tr-TR"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idx="1"/>
          </p:nvPr>
        </p:nvSpPr>
        <p:spPr/>
        <p:txBody>
          <a:bodyPr/>
          <a:lstStyle/>
          <a:p>
            <a:pPr eaLnBrk="1" hangingPunct="1"/>
            <a:r>
              <a:rPr lang="tr-TR" sz="2400" dirty="0" smtClean="0"/>
              <a:t>Yine ICANN Yönetmeliği’ ne göre tescil yapan kuruluşlar domain tescillerini ancak aşağıda belirtilen durumlarda </a:t>
            </a:r>
            <a:r>
              <a:rPr lang="tr-TR" sz="2400" u="sng" dirty="0" smtClean="0"/>
              <a:t>iptal etmekte</a:t>
            </a:r>
            <a:r>
              <a:rPr lang="tr-TR" sz="2400" dirty="0" smtClean="0"/>
              <a:t>, </a:t>
            </a:r>
            <a:r>
              <a:rPr lang="tr-TR" sz="2400" u="sng" dirty="0" smtClean="0"/>
              <a:t>devretmekte</a:t>
            </a:r>
            <a:r>
              <a:rPr lang="tr-TR" sz="2400" dirty="0" smtClean="0"/>
              <a:t> ve </a:t>
            </a:r>
            <a:r>
              <a:rPr lang="tr-TR" sz="2400" u="sng" dirty="0" smtClean="0"/>
              <a:t>değiştirmektedir:</a:t>
            </a:r>
          </a:p>
          <a:p>
            <a:pPr eaLnBrk="1" hangingPunct="1"/>
            <a:r>
              <a:rPr lang="tr-TR" sz="2000" dirty="0" smtClean="0"/>
              <a:t>Tescil ettirmek isteyen kişiden veya yetkili temsilcisinden yazılı veya elektronik ortamda böyle bir talimat aldığında</a:t>
            </a:r>
          </a:p>
          <a:p>
            <a:pPr eaLnBrk="1" hangingPunct="1"/>
            <a:r>
              <a:rPr lang="tr-TR" sz="2000" dirty="0" smtClean="0"/>
              <a:t>Yargı yetkisine sahip bir mahkemeden veya tahkim kurulundan böyle bir emir alındığında ;ve/veya</a:t>
            </a:r>
            <a:endParaRPr lang="tr-TR" sz="2000" i="1" u="sng" dirty="0" smtClean="0"/>
          </a:p>
          <a:p>
            <a:pPr eaLnBrk="1" hangingPunct="1"/>
            <a:r>
              <a:rPr lang="tr-TR" sz="2000" i="1" u="sng" dirty="0" smtClean="0"/>
              <a:t>Taraf olunan ve ICANN ‘</a:t>
            </a:r>
            <a:r>
              <a:rPr lang="tr-TR" sz="2000" i="1" u="sng" dirty="0" err="1" smtClean="0"/>
              <a:t>ın</a:t>
            </a:r>
            <a:r>
              <a:rPr lang="tr-TR" sz="2000" i="1" u="sng" dirty="0" smtClean="0"/>
              <a:t> Yönetmeliği’ ne ya da </a:t>
            </a:r>
            <a:r>
              <a:rPr lang="tr-TR" sz="2000" i="1" u="sng" dirty="0" err="1" smtClean="0"/>
              <a:t>ICANN’ın</a:t>
            </a:r>
            <a:r>
              <a:rPr lang="tr-TR" sz="2000" i="1" u="sng" dirty="0" smtClean="0"/>
              <a:t> daha sonra tanzim edebileceği bir yönetmelik versiyonuna göre herhangi bir idari işlem yapan bir hakem heyetinin (İdari Kurul)  böyle bir kararı alındığında</a:t>
            </a:r>
            <a:endParaRPr lang="tr-TR" sz="2000" dirty="0" smtClean="0"/>
          </a:p>
          <a:p>
            <a:pPr eaLnBrk="1" hangingPunct="1"/>
            <a:r>
              <a:rPr lang="tr-TR" sz="2000" dirty="0" smtClean="0"/>
              <a:t>Tescil anlaşması ve diğer yasal kurallar</a:t>
            </a:r>
          </a:p>
        </p:txBody>
      </p:sp>
      <p:sp>
        <p:nvSpPr>
          <p:cNvPr id="43010" name="Rectangle 2"/>
          <p:cNvSpPr>
            <a:spLocks noGrp="1" noChangeArrowheads="1"/>
          </p:cNvSpPr>
          <p:nvPr>
            <p:ph type="title"/>
          </p:nvPr>
        </p:nvSpPr>
        <p:spPr/>
        <p:txBody>
          <a:bodyPr>
            <a:normAutofit/>
          </a:bodyPr>
          <a:lstStyle/>
          <a:p>
            <a:pPr eaLnBrk="1" fontAlgn="auto" hangingPunct="1">
              <a:spcAft>
                <a:spcPts val="0"/>
              </a:spcAft>
              <a:defRPr/>
            </a:pPr>
            <a:r>
              <a:rPr lang="tr-TR" sz="2800" dirty="0" smtClean="0"/>
              <a:t>UYUŞMAZLIĞIN ALTERNATİF ÇÖZÜM YOLLARI</a:t>
            </a:r>
            <a:endParaRPr lang="tr-TR"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idx="1"/>
          </p:nvPr>
        </p:nvSpPr>
        <p:spPr/>
        <p:txBody>
          <a:bodyPr/>
          <a:lstStyle/>
          <a:p>
            <a:pPr eaLnBrk="1" hangingPunct="1">
              <a:lnSpc>
                <a:spcPct val="80000"/>
              </a:lnSpc>
              <a:buFont typeface="Wingdings 3" pitchFamily="18" charset="2"/>
              <a:buNone/>
            </a:pPr>
            <a:r>
              <a:rPr lang="tr-TR" sz="2400" smtClean="0"/>
              <a:t>UDRP sisteminden faydalanabilmek ve sonuç</a:t>
            </a:r>
          </a:p>
          <a:p>
            <a:pPr eaLnBrk="1" hangingPunct="1">
              <a:lnSpc>
                <a:spcPct val="80000"/>
              </a:lnSpc>
              <a:buFont typeface="Wingdings 3" pitchFamily="18" charset="2"/>
              <a:buNone/>
            </a:pPr>
            <a:r>
              <a:rPr lang="tr-TR" sz="2400" smtClean="0"/>
              <a:t>alabilmek için hak sahipleri ICANN tarafından</a:t>
            </a:r>
          </a:p>
          <a:p>
            <a:pPr eaLnBrk="1" hangingPunct="1">
              <a:lnSpc>
                <a:spcPct val="80000"/>
              </a:lnSpc>
              <a:buFont typeface="Wingdings 3" pitchFamily="18" charset="2"/>
              <a:buNone/>
            </a:pPr>
            <a:r>
              <a:rPr lang="tr-TR" sz="2400" smtClean="0"/>
              <a:t>yetkilendirilmiş kuruluşlardan herhangi birisine</a:t>
            </a:r>
          </a:p>
          <a:p>
            <a:pPr eaLnBrk="1" hangingPunct="1">
              <a:lnSpc>
                <a:spcPct val="80000"/>
              </a:lnSpc>
              <a:buFont typeface="Wingdings 3" pitchFamily="18" charset="2"/>
              <a:buNone/>
            </a:pPr>
            <a:r>
              <a:rPr lang="tr-TR" sz="2400" smtClean="0"/>
              <a:t>başvurarak;</a:t>
            </a:r>
          </a:p>
          <a:p>
            <a:pPr lvl="1" eaLnBrk="1" hangingPunct="1">
              <a:lnSpc>
                <a:spcPct val="80000"/>
              </a:lnSpc>
            </a:pPr>
            <a:r>
              <a:rPr lang="tr-TR" sz="2400" smtClean="0"/>
              <a:t>Karşı tarafça tescil ettirilen domain name’in kendisine ait bir marka, ticaret unvanı, kişi adı v.b. bir hakkı içerdiği, bu </a:t>
            </a:r>
            <a:r>
              <a:rPr lang="tr-TR" sz="2400" u="sng" smtClean="0"/>
              <a:t>hak ile domain name’ in aynı ya da benzer olduğunu,</a:t>
            </a:r>
          </a:p>
          <a:p>
            <a:pPr lvl="1" eaLnBrk="1" hangingPunct="1">
              <a:lnSpc>
                <a:spcPct val="80000"/>
              </a:lnSpc>
            </a:pPr>
            <a:endParaRPr lang="tr-TR" sz="2400" u="sng" smtClean="0"/>
          </a:p>
          <a:p>
            <a:pPr lvl="1" eaLnBrk="1" hangingPunct="1">
              <a:lnSpc>
                <a:spcPct val="80000"/>
              </a:lnSpc>
            </a:pPr>
            <a:r>
              <a:rPr lang="tr-TR" sz="2400" smtClean="0"/>
              <a:t>Karşı tarafın bu ad ile herhangi </a:t>
            </a:r>
            <a:r>
              <a:rPr lang="tr-TR" sz="2400" u="sng" smtClean="0"/>
              <a:t>bir yasal bağlantısının bulunmadığını</a:t>
            </a:r>
          </a:p>
          <a:p>
            <a:pPr lvl="1" eaLnBrk="1" hangingPunct="1">
              <a:lnSpc>
                <a:spcPct val="80000"/>
              </a:lnSpc>
              <a:buFont typeface="Verdana" pitchFamily="34" charset="0"/>
              <a:buNone/>
            </a:pPr>
            <a:endParaRPr lang="tr-TR" sz="2400" u="sng" smtClean="0"/>
          </a:p>
          <a:p>
            <a:pPr lvl="1" eaLnBrk="1" hangingPunct="1">
              <a:lnSpc>
                <a:spcPct val="80000"/>
              </a:lnSpc>
            </a:pPr>
            <a:r>
              <a:rPr lang="tr-TR" sz="2400" u="sng" smtClean="0"/>
              <a:t>Alan adının kötü niyetli </a:t>
            </a:r>
            <a:r>
              <a:rPr lang="tr-TR" sz="2400" smtClean="0"/>
              <a:t>olarak tescil edildiğini </a:t>
            </a:r>
            <a:r>
              <a:rPr lang="tr-TR" sz="2400" u="sng" smtClean="0"/>
              <a:t>ve</a:t>
            </a:r>
            <a:r>
              <a:rPr lang="tr-TR" sz="2400" smtClean="0"/>
              <a:t> kullanıldığını ispatlamak zorundadır. </a:t>
            </a:r>
          </a:p>
        </p:txBody>
      </p:sp>
      <p:sp>
        <p:nvSpPr>
          <p:cNvPr id="19458" name="Rectangle 2"/>
          <p:cNvSpPr>
            <a:spLocks noGrp="1" noChangeArrowheads="1"/>
          </p:cNvSpPr>
          <p:nvPr>
            <p:ph type="title"/>
          </p:nvPr>
        </p:nvSpPr>
        <p:spPr/>
        <p:txBody>
          <a:bodyPr>
            <a:normAutofit/>
          </a:bodyPr>
          <a:lstStyle/>
          <a:p>
            <a:pPr eaLnBrk="1" fontAlgn="auto" hangingPunct="1">
              <a:spcAft>
                <a:spcPts val="0"/>
              </a:spcAft>
              <a:defRPr/>
            </a:pPr>
            <a:r>
              <a:rPr lang="tr-TR" sz="2800" dirty="0" smtClean="0"/>
              <a:t>UYUŞMAZLIĞIN ALTERNATİF ÇÖZÜM YOLLARI</a:t>
            </a:r>
            <a:endParaRPr lang="tr-TR"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idx="1"/>
          </p:nvPr>
        </p:nvSpPr>
        <p:spPr/>
        <p:txBody>
          <a:bodyPr/>
          <a:lstStyle/>
          <a:p>
            <a:pPr marL="609600" indent="-609600" eaLnBrk="1" hangingPunct="1">
              <a:buFont typeface="Wingdings 3" pitchFamily="18" charset="2"/>
              <a:buNone/>
            </a:pPr>
            <a:r>
              <a:rPr lang="tr-TR" sz="2800" dirty="0" smtClean="0"/>
              <a:t>Sınırlı olmamak kaydı ile;</a:t>
            </a:r>
          </a:p>
          <a:p>
            <a:pPr marL="609600" indent="-609600" eaLnBrk="1" hangingPunct="1"/>
            <a:r>
              <a:rPr lang="tr-TR" sz="2800" dirty="0" smtClean="0"/>
              <a:t>Domain tescilinin esasen ticari veya hizmet markası sahibi olan davacıya veya davacının rakibine , alan adının belgelenmiş tescil ve alan adı ile doğrudan bağlantılı masraflarını aşan bir meblağ karşılığında satma, kiralama veya alan adı tescilini diğer bir şekilde devretme amacıyla yapılmış olduğunu gösteren haller; </a:t>
            </a:r>
          </a:p>
        </p:txBody>
      </p:sp>
      <p:sp>
        <p:nvSpPr>
          <p:cNvPr id="52226" name="Rectangle 2"/>
          <p:cNvSpPr>
            <a:spLocks noGrp="1" noChangeArrowheads="1"/>
          </p:cNvSpPr>
          <p:nvPr>
            <p:ph type="title"/>
          </p:nvPr>
        </p:nvSpPr>
        <p:spPr/>
        <p:txBody>
          <a:bodyPr>
            <a:normAutofit fontScale="90000"/>
          </a:bodyPr>
          <a:lstStyle/>
          <a:p>
            <a:pPr eaLnBrk="1" fontAlgn="auto" hangingPunct="1">
              <a:spcAft>
                <a:spcPts val="0"/>
              </a:spcAft>
              <a:defRPr/>
            </a:pPr>
            <a:r>
              <a:rPr lang="tr-TR" sz="4000"/>
              <a:t>KÖTÜ NİYETLİ TESCİL VE KULLANIM</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p:txBody>
          <a:bodyPr/>
          <a:lstStyle/>
          <a:p>
            <a:endParaRPr lang="tr-TR"/>
          </a:p>
        </p:txBody>
      </p:sp>
      <p:pic>
        <p:nvPicPr>
          <p:cNvPr id="83970" name="Picture 2"/>
          <p:cNvPicPr>
            <a:picLocks noGrp="1" noChangeAspect="1" noChangeArrowheads="1"/>
          </p:cNvPicPr>
          <p:nvPr>
            <p:ph idx="1"/>
          </p:nvPr>
        </p:nvPicPr>
        <p:blipFill>
          <a:blip r:embed="rId2" cstate="print"/>
          <a:srcRect/>
          <a:stretch>
            <a:fillRect/>
          </a:stretch>
        </p:blipFill>
        <p:spPr bwMode="auto">
          <a:xfrm>
            <a:off x="548922" y="260648"/>
            <a:ext cx="8271550" cy="5746452"/>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idx="1"/>
          </p:nvPr>
        </p:nvSpPr>
        <p:spPr/>
        <p:txBody>
          <a:bodyPr/>
          <a:lstStyle/>
          <a:p>
            <a:pPr eaLnBrk="1" hangingPunct="1"/>
            <a:r>
              <a:rPr lang="tr-TR" smtClean="0"/>
              <a:t>Alan adı tescili , mal veya hizmet markası sahibinin markasını alan adında kullanmasını engellemek amacıyla yapılmış ve bunu yaparken ticari gaye ile hareket edilmesi;</a:t>
            </a:r>
          </a:p>
        </p:txBody>
      </p:sp>
      <p:sp>
        <p:nvSpPr>
          <p:cNvPr id="53250" name="Rectangle 2"/>
          <p:cNvSpPr>
            <a:spLocks noGrp="1" noChangeArrowheads="1"/>
          </p:cNvSpPr>
          <p:nvPr>
            <p:ph type="title"/>
          </p:nvPr>
        </p:nvSpPr>
        <p:spPr/>
        <p:txBody>
          <a:bodyPr>
            <a:normAutofit fontScale="90000"/>
          </a:bodyPr>
          <a:lstStyle/>
          <a:p>
            <a:pPr eaLnBrk="1" fontAlgn="auto" hangingPunct="1">
              <a:spcAft>
                <a:spcPts val="0"/>
              </a:spcAft>
              <a:defRPr/>
            </a:pPr>
            <a:r>
              <a:rPr lang="tr-TR" sz="4000"/>
              <a:t>KÖTÜ NİYETLİ TESCİL VE KULLANIM</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p:txBody>
          <a:bodyPr/>
          <a:lstStyle/>
          <a:p>
            <a:endParaRPr lang="tr-TR" dirty="0"/>
          </a:p>
        </p:txBody>
      </p:sp>
      <p:pic>
        <p:nvPicPr>
          <p:cNvPr id="84994" name="Picture 2"/>
          <p:cNvPicPr>
            <a:picLocks noGrp="1" noChangeAspect="1" noChangeArrowheads="1"/>
          </p:cNvPicPr>
          <p:nvPr>
            <p:ph idx="1"/>
          </p:nvPr>
        </p:nvPicPr>
        <p:blipFill>
          <a:blip r:embed="rId2" cstate="print"/>
          <a:srcRect/>
          <a:stretch>
            <a:fillRect/>
          </a:stretch>
        </p:blipFill>
        <p:spPr bwMode="auto">
          <a:xfrm>
            <a:off x="548922" y="260648"/>
            <a:ext cx="8487574" cy="5746452"/>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p:txBody>
          <a:bodyPr>
            <a:normAutofit fontScale="92500"/>
          </a:bodyPr>
          <a:lstStyle/>
          <a:p>
            <a:pPr marL="365760" indent="-256032" eaLnBrk="1" fontAlgn="auto" hangingPunct="1">
              <a:spcAft>
                <a:spcPts val="0"/>
              </a:spcAft>
              <a:defRPr/>
            </a:pPr>
            <a:r>
              <a:rPr lang="tr-TR" sz="2800" dirty="0" smtClean="0"/>
              <a:t>Alan </a:t>
            </a:r>
            <a:r>
              <a:rPr lang="tr-TR" sz="2800" dirty="0"/>
              <a:t>adı </a:t>
            </a:r>
            <a:r>
              <a:rPr lang="tr-TR" sz="2800" dirty="0" smtClean="0"/>
              <a:t>tescilinin </a:t>
            </a:r>
            <a:r>
              <a:rPr lang="tr-TR" sz="2800" dirty="0"/>
              <a:t>esasen rakiplerden birisine zarar vermek amacıyla </a:t>
            </a:r>
            <a:r>
              <a:rPr lang="tr-TR" sz="2800" dirty="0" smtClean="0"/>
              <a:t>yapılmış olması,</a:t>
            </a:r>
            <a:endParaRPr lang="tr-TR" sz="2800" dirty="0"/>
          </a:p>
          <a:p>
            <a:pPr marL="365760" indent="-256032" eaLnBrk="1" fontAlgn="auto" hangingPunct="1">
              <a:spcAft>
                <a:spcPts val="0"/>
              </a:spcAft>
              <a:defRPr/>
            </a:pPr>
            <a:r>
              <a:rPr lang="tr-TR" sz="2800" dirty="0" smtClean="0"/>
              <a:t>Alan </a:t>
            </a:r>
            <a:r>
              <a:rPr lang="tr-TR" sz="2800" dirty="0"/>
              <a:t>adını kullanarak bir web sitesinin ve bu ortamda sunulan mal veya hizmetin desteklenmesi , ilişkisi, teşviki ve kaynağı açısından davacının markası ile karıştırılma tehlikesi yaratmak suretiyle web sitesine internet kullanıcılarını ticari kazanç temin etmek gayesiyle kasten çekme teşebbüsünde </a:t>
            </a:r>
            <a:r>
              <a:rPr lang="tr-TR" sz="2800" dirty="0" smtClean="0"/>
              <a:t>bulunulması,  </a:t>
            </a:r>
            <a:r>
              <a:rPr lang="tr-TR" sz="2800" dirty="0"/>
              <a:t>kötü </a:t>
            </a:r>
            <a:r>
              <a:rPr lang="tr-TR" sz="2800" dirty="0" smtClean="0"/>
              <a:t>niyet olarak kabul </a:t>
            </a:r>
            <a:r>
              <a:rPr lang="tr-TR" sz="2800" dirty="0"/>
              <a:t>edilir.</a:t>
            </a:r>
          </a:p>
        </p:txBody>
      </p:sp>
      <p:sp>
        <p:nvSpPr>
          <p:cNvPr id="54274" name="Rectangle 2"/>
          <p:cNvSpPr>
            <a:spLocks noGrp="1" noChangeArrowheads="1"/>
          </p:cNvSpPr>
          <p:nvPr>
            <p:ph type="title"/>
          </p:nvPr>
        </p:nvSpPr>
        <p:spPr/>
        <p:txBody>
          <a:bodyPr>
            <a:normAutofit fontScale="90000"/>
          </a:bodyPr>
          <a:lstStyle/>
          <a:p>
            <a:pPr eaLnBrk="1" fontAlgn="auto" hangingPunct="1">
              <a:spcAft>
                <a:spcPts val="0"/>
              </a:spcAft>
              <a:defRPr/>
            </a:pPr>
            <a:r>
              <a:rPr lang="tr-TR" sz="4000"/>
              <a:t>KÖTÜ NİYETLİ TESCİL VE KULLANIM</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p:txBody>
          <a:bodyPr/>
          <a:lstStyle/>
          <a:p>
            <a:endParaRPr lang="tr-TR"/>
          </a:p>
        </p:txBody>
      </p:sp>
      <p:pic>
        <p:nvPicPr>
          <p:cNvPr id="86018" name="Picture 2"/>
          <p:cNvPicPr>
            <a:picLocks noGrp="1" noChangeAspect="1" noChangeArrowheads="1"/>
          </p:cNvPicPr>
          <p:nvPr>
            <p:ph idx="1"/>
          </p:nvPr>
        </p:nvPicPr>
        <p:blipFill>
          <a:blip r:embed="rId2" cstate="print"/>
          <a:srcRect/>
          <a:stretch>
            <a:fillRect/>
          </a:stretch>
        </p:blipFill>
        <p:spPr bwMode="auto">
          <a:xfrm>
            <a:off x="548922" y="260648"/>
            <a:ext cx="8046155" cy="5746452"/>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pPr>
              <a:buNone/>
            </a:pPr>
            <a:r>
              <a:rPr lang="tr-TR" dirty="0" err="1" smtClean="0"/>
              <a:t>Registrant</a:t>
            </a:r>
            <a:r>
              <a:rPr lang="tr-TR" dirty="0" smtClean="0"/>
              <a:t>: Ali Aziz </a:t>
            </a:r>
          </a:p>
          <a:p>
            <a:pPr>
              <a:buNone/>
            </a:pPr>
            <a:r>
              <a:rPr lang="tr-TR" dirty="0" smtClean="0"/>
              <a:t>2 </a:t>
            </a:r>
            <a:r>
              <a:rPr lang="tr-TR" dirty="0" err="1" smtClean="0"/>
              <a:t>Bangalore</a:t>
            </a:r>
            <a:r>
              <a:rPr lang="tr-TR" dirty="0" smtClean="0"/>
              <a:t> </a:t>
            </a:r>
            <a:r>
              <a:rPr lang="tr-TR" dirty="0" err="1" smtClean="0"/>
              <a:t>Town</a:t>
            </a:r>
            <a:r>
              <a:rPr lang="tr-TR" dirty="0" smtClean="0"/>
              <a:t> </a:t>
            </a:r>
            <a:r>
              <a:rPr lang="tr-TR" dirty="0" err="1" smtClean="0"/>
              <a:t>Karachi</a:t>
            </a:r>
            <a:r>
              <a:rPr lang="tr-TR" dirty="0" smtClean="0"/>
              <a:t>, </a:t>
            </a:r>
          </a:p>
          <a:p>
            <a:pPr>
              <a:buNone/>
            </a:pPr>
            <a:r>
              <a:rPr lang="tr-TR" dirty="0" smtClean="0"/>
              <a:t>75350 Pakistan              </a:t>
            </a:r>
          </a:p>
          <a:p>
            <a:pPr>
              <a:buNone/>
            </a:pPr>
            <a:r>
              <a:rPr lang="en-US" dirty="0" smtClean="0"/>
              <a:t>Registrar: DOTREGISTRAR </a:t>
            </a:r>
            <a:endParaRPr lang="tr-TR" dirty="0" smtClean="0"/>
          </a:p>
          <a:p>
            <a:pPr>
              <a:buNone/>
            </a:pPr>
            <a:r>
              <a:rPr lang="en-US" dirty="0" smtClean="0"/>
              <a:t>Domain Name: </a:t>
            </a:r>
            <a:r>
              <a:rPr lang="en-US" dirty="0" smtClean="0">
                <a:solidFill>
                  <a:srgbClr val="FF0000"/>
                </a:solidFill>
              </a:rPr>
              <a:t>VERIZOON.COM</a:t>
            </a:r>
            <a:r>
              <a:rPr lang="en-US" dirty="0" smtClean="0"/>
              <a:t> </a:t>
            </a:r>
            <a:endParaRPr lang="tr-TR" dirty="0" smtClean="0"/>
          </a:p>
          <a:p>
            <a:pPr>
              <a:buNone/>
            </a:pPr>
            <a:r>
              <a:rPr lang="en-US" dirty="0" smtClean="0"/>
              <a:t>Created on: 03-APR-02 </a:t>
            </a:r>
            <a:endParaRPr lang="tr-TR" dirty="0" smtClean="0"/>
          </a:p>
          <a:p>
            <a:pPr>
              <a:buNone/>
            </a:pPr>
            <a:r>
              <a:rPr lang="en-US" dirty="0" smtClean="0"/>
              <a:t>Expires on: 03-APR-11 </a:t>
            </a:r>
            <a:endParaRPr lang="tr-TR" dirty="0" smtClean="0"/>
          </a:p>
          <a:p>
            <a:pPr>
              <a:buNone/>
            </a:pPr>
            <a:r>
              <a:rPr lang="en-US" dirty="0" smtClean="0"/>
              <a:t>Last Updated on: 25-MAY-10 </a:t>
            </a:r>
            <a:endParaRPr lang="tr-TR" dirty="0"/>
          </a:p>
        </p:txBody>
      </p:sp>
      <p:sp>
        <p:nvSpPr>
          <p:cNvPr id="3" name="2 Başlık"/>
          <p:cNvSpPr>
            <a:spLocks noGrp="1"/>
          </p:cNvSpPr>
          <p:nvPr>
            <p:ph type="title"/>
          </p:nvPr>
        </p:nvSpPr>
        <p:spPr/>
        <p:txBody>
          <a:bodyPr/>
          <a:lstStyle/>
          <a:p>
            <a:endParaRPr lang="tr-T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idx="1"/>
          </p:nvPr>
        </p:nvSpPr>
        <p:spPr/>
        <p:txBody>
          <a:bodyPr/>
          <a:lstStyle/>
          <a:p>
            <a:pPr eaLnBrk="1" hangingPunct="1"/>
            <a:r>
              <a:rPr lang="tr-TR" dirty="0" smtClean="0"/>
              <a:t>Söz konusu durumlar delillerle ispatlandığında uyuşmazlık konusu alan adı hak sahibinin talebine göre iki sonuç ortaya çıkar: </a:t>
            </a:r>
          </a:p>
          <a:p>
            <a:pPr eaLnBrk="1" hangingPunct="1"/>
            <a:endParaRPr lang="tr-TR" dirty="0" smtClean="0"/>
          </a:p>
          <a:p>
            <a:pPr eaLnBrk="1" hangingPunct="1"/>
            <a:r>
              <a:rPr lang="tr-TR" b="1" dirty="0" smtClean="0"/>
              <a:t>Transfer:</a:t>
            </a:r>
            <a:r>
              <a:rPr lang="tr-TR" dirty="0" smtClean="0"/>
              <a:t>  Uyuşmazlık konusu alan adının hak sahibine transfer edilmesi </a:t>
            </a:r>
          </a:p>
          <a:p>
            <a:pPr eaLnBrk="1" hangingPunct="1"/>
            <a:endParaRPr lang="tr-TR" dirty="0" smtClean="0"/>
          </a:p>
          <a:p>
            <a:pPr eaLnBrk="1" hangingPunct="1"/>
            <a:r>
              <a:rPr lang="tr-TR" b="1" dirty="0" smtClean="0"/>
              <a:t>Hükümsüzlük:</a:t>
            </a:r>
            <a:r>
              <a:rPr lang="tr-TR" dirty="0" smtClean="0"/>
              <a:t> Tescilin hükümsüzlüğü yönünde karar oluşturulmasıdır. </a:t>
            </a:r>
          </a:p>
        </p:txBody>
      </p:sp>
      <p:sp>
        <p:nvSpPr>
          <p:cNvPr id="23554" name="Rectangle 2"/>
          <p:cNvSpPr>
            <a:spLocks noGrp="1" noChangeArrowheads="1"/>
          </p:cNvSpPr>
          <p:nvPr>
            <p:ph type="title"/>
          </p:nvPr>
        </p:nvSpPr>
        <p:spPr/>
        <p:txBody>
          <a:bodyPr>
            <a:normAutofit/>
          </a:bodyPr>
          <a:lstStyle/>
          <a:p>
            <a:pPr eaLnBrk="1" fontAlgn="auto" hangingPunct="1">
              <a:spcAft>
                <a:spcPts val="0"/>
              </a:spcAft>
              <a:defRPr/>
            </a:pPr>
            <a:r>
              <a:rPr lang="tr-TR" sz="2800" dirty="0" smtClean="0"/>
              <a:t>UYUŞMAZLIĞIN ALTERNATİF ÇÖZÜM YOLLARI</a:t>
            </a:r>
            <a:endParaRPr lang="tr-TR" sz="2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idx="1"/>
          </p:nvPr>
        </p:nvSpPr>
        <p:spPr/>
        <p:txBody>
          <a:bodyPr/>
          <a:lstStyle/>
          <a:p>
            <a:pPr eaLnBrk="1" hangingPunct="1"/>
            <a:r>
              <a:rPr lang="tr-TR" smtClean="0"/>
              <a:t>Yetkili kuruluşlarca verilen bu kararlar için herhangi bir temyiz yolu söz konusu değildir. Peki daha sonraki gelişim nasıldır? Aleyhine karar verilen kişi için herhangi bir hak arama yolu yok mudur? soruları akla gelebilir.</a:t>
            </a:r>
          </a:p>
        </p:txBody>
      </p:sp>
      <p:sp>
        <p:nvSpPr>
          <p:cNvPr id="24578" name="Rectangle 2"/>
          <p:cNvSpPr>
            <a:spLocks noGrp="1" noChangeArrowheads="1"/>
          </p:cNvSpPr>
          <p:nvPr>
            <p:ph type="title"/>
          </p:nvPr>
        </p:nvSpPr>
        <p:spPr/>
        <p:txBody>
          <a:bodyPr>
            <a:normAutofit/>
          </a:bodyPr>
          <a:lstStyle/>
          <a:p>
            <a:pPr eaLnBrk="1" fontAlgn="auto" hangingPunct="1">
              <a:spcAft>
                <a:spcPts val="0"/>
              </a:spcAft>
              <a:defRPr/>
            </a:pPr>
            <a:r>
              <a:rPr lang="tr-TR" sz="2800" dirty="0" smtClean="0"/>
              <a:t>UYUŞMAZLIĞIN ALTERNATİF ÇÖZÜM YOLLARI</a:t>
            </a:r>
            <a:endParaRPr lang="tr-TR" sz="2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idx="1"/>
          </p:nvPr>
        </p:nvSpPr>
        <p:spPr/>
        <p:txBody>
          <a:bodyPr/>
          <a:lstStyle/>
          <a:p>
            <a:pPr eaLnBrk="1" hangingPunct="1">
              <a:lnSpc>
                <a:spcPct val="80000"/>
              </a:lnSpc>
              <a:buFontTx/>
              <a:buNone/>
            </a:pPr>
            <a:r>
              <a:rPr lang="tr-TR" sz="2400" smtClean="0"/>
              <a:t>	 UDRP kurallarına göre şikayeti gerçekleştiren kişi (complainant) , başvuru formunu doldururken bu şikayetinin sonucunda verilen karar için karşı tarafın başvurabileceği yasal yollara ilişkin olarak yargı yerini belirlemektedir. Buna göre yargı yetkisi:</a:t>
            </a:r>
          </a:p>
          <a:p>
            <a:pPr eaLnBrk="1" hangingPunct="1">
              <a:lnSpc>
                <a:spcPct val="80000"/>
              </a:lnSpc>
              <a:buFontTx/>
              <a:buNone/>
            </a:pPr>
            <a:endParaRPr lang="tr-TR" sz="2400" smtClean="0"/>
          </a:p>
          <a:p>
            <a:pPr eaLnBrk="1" hangingPunct="1">
              <a:lnSpc>
                <a:spcPct val="80000"/>
              </a:lnSpc>
            </a:pPr>
            <a:r>
              <a:rPr lang="tr-TR" sz="2400" smtClean="0"/>
              <a:t> </a:t>
            </a:r>
            <a:r>
              <a:rPr lang="tr-TR" sz="2400" b="1" smtClean="0"/>
              <a:t>alan adını tescil eden (registrar) şirketin merkezinin bulunduğu yerdeki mahkeme</a:t>
            </a:r>
            <a:r>
              <a:rPr lang="tr-TR" sz="2400" smtClean="0"/>
              <a:t> olabildiği gibi </a:t>
            </a:r>
          </a:p>
          <a:p>
            <a:pPr eaLnBrk="1" hangingPunct="1">
              <a:lnSpc>
                <a:spcPct val="80000"/>
              </a:lnSpc>
            </a:pPr>
            <a:endParaRPr lang="tr-TR" sz="2400" smtClean="0"/>
          </a:p>
          <a:p>
            <a:pPr eaLnBrk="1" hangingPunct="1">
              <a:lnSpc>
                <a:spcPct val="80000"/>
              </a:lnSpc>
            </a:pPr>
            <a:r>
              <a:rPr lang="tr-TR" sz="2400" smtClean="0"/>
              <a:t>karşı tarafın yani </a:t>
            </a:r>
            <a:r>
              <a:rPr lang="tr-TR" sz="2400" b="1" smtClean="0"/>
              <a:t>davalının ikametgahının</a:t>
            </a:r>
            <a:r>
              <a:rPr lang="tr-TR" sz="2400" smtClean="0"/>
              <a:t> bulunduğu yer mahkemesi de olabilmektedir ve karşı tarafın aleyhine verilen karara karşı </a:t>
            </a:r>
            <a:r>
              <a:rPr lang="tr-TR" sz="2400" b="1" smtClean="0"/>
              <a:t>10 iş günü</a:t>
            </a:r>
            <a:r>
              <a:rPr lang="tr-TR" sz="2400" smtClean="0"/>
              <a:t> içerinde belirtilen yetkili mahkemede dava açma hakkı söz konusudur.</a:t>
            </a:r>
          </a:p>
        </p:txBody>
      </p:sp>
      <p:sp>
        <p:nvSpPr>
          <p:cNvPr id="25602" name="Rectangle 2"/>
          <p:cNvSpPr>
            <a:spLocks noGrp="1" noChangeArrowheads="1"/>
          </p:cNvSpPr>
          <p:nvPr>
            <p:ph type="title"/>
          </p:nvPr>
        </p:nvSpPr>
        <p:spPr/>
        <p:txBody>
          <a:bodyPr/>
          <a:lstStyle/>
          <a:p>
            <a:pPr eaLnBrk="1" fontAlgn="auto" hangingPunct="1">
              <a:spcAft>
                <a:spcPts val="0"/>
              </a:spcAft>
              <a:defRPr/>
            </a:pPr>
            <a:r>
              <a:rPr lang="tr-TR" sz="4000"/>
              <a:t>UYUŞMAZLIK ÇÖZÜM YOLLARI</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p:txBody>
          <a:bodyPr>
            <a:normAutofit lnSpcReduction="10000"/>
          </a:bodyPr>
          <a:lstStyle/>
          <a:p>
            <a:pPr marL="365760" indent="-256032" eaLnBrk="1" fontAlgn="auto" hangingPunct="1">
              <a:lnSpc>
                <a:spcPct val="80000"/>
              </a:lnSpc>
              <a:spcAft>
                <a:spcPts val="0"/>
              </a:spcAft>
              <a:buFont typeface="Wingdings 3"/>
              <a:buChar char=""/>
              <a:defRPr/>
            </a:pPr>
            <a:r>
              <a:rPr lang="tr-TR" sz="2000" dirty="0"/>
              <a:t>UDRP konusunda çözüm mercileri ICANN tarafından belirlenmiş aşağıda belirtilen dört kuruluştur:</a:t>
            </a:r>
          </a:p>
          <a:p>
            <a:pPr marL="365760" indent="-256032" eaLnBrk="1" fontAlgn="auto" hangingPunct="1">
              <a:lnSpc>
                <a:spcPct val="80000"/>
              </a:lnSpc>
              <a:spcAft>
                <a:spcPts val="0"/>
              </a:spcAft>
              <a:buFont typeface="Wingdings 3"/>
              <a:buChar char=""/>
              <a:defRPr/>
            </a:pPr>
            <a:r>
              <a:rPr lang="tr-TR" sz="2000" b="1" dirty="0" err="1">
                <a:hlinkClick r:id="rId2"/>
              </a:rPr>
              <a:t>Asian</a:t>
            </a:r>
            <a:r>
              <a:rPr lang="tr-TR" sz="2000" b="1" dirty="0">
                <a:hlinkClick r:id="rId2"/>
              </a:rPr>
              <a:t> Domain Name </a:t>
            </a:r>
            <a:r>
              <a:rPr lang="tr-TR" sz="2000" b="1" dirty="0" err="1">
                <a:hlinkClick r:id="rId2"/>
              </a:rPr>
              <a:t>Dispute</a:t>
            </a:r>
            <a:r>
              <a:rPr lang="tr-TR" sz="2000" b="1" dirty="0">
                <a:hlinkClick r:id="rId2"/>
              </a:rPr>
              <a:t> </a:t>
            </a:r>
            <a:r>
              <a:rPr lang="tr-TR" sz="2000" b="1" dirty="0" err="1">
                <a:hlinkClick r:id="rId2"/>
              </a:rPr>
              <a:t>Resolution</a:t>
            </a:r>
            <a:r>
              <a:rPr lang="tr-TR" sz="2000" b="1" dirty="0">
                <a:hlinkClick r:id="rId2"/>
              </a:rPr>
              <a:t> </a:t>
            </a:r>
            <a:r>
              <a:rPr lang="tr-TR" sz="2000" b="1" dirty="0" err="1">
                <a:hlinkClick r:id="rId2"/>
              </a:rPr>
              <a:t>Centre</a:t>
            </a:r>
            <a:r>
              <a:rPr lang="tr-TR" sz="2000" dirty="0"/>
              <a:t> [ADNDRC]  28 Şubat 2002 tarihinden bu yana UDRP uyuşmazlıklarının çözümünde yetkili olan bu kuruluşun </a:t>
            </a:r>
            <a:r>
              <a:rPr lang="tr-TR" sz="2000" dirty="0" err="1"/>
              <a:t>Beijing</a:t>
            </a:r>
            <a:r>
              <a:rPr lang="tr-TR" sz="2000" dirty="0"/>
              <a:t> , </a:t>
            </a:r>
            <a:r>
              <a:rPr lang="tr-TR" sz="2000" dirty="0" err="1"/>
              <a:t>Honk</a:t>
            </a:r>
            <a:r>
              <a:rPr lang="tr-TR" sz="2000" dirty="0"/>
              <a:t> Kong ve Seul olmak üzere üç ofisi bulunmaktadır. </a:t>
            </a:r>
            <a:endParaRPr lang="tr-TR" sz="2000" dirty="0">
              <a:hlinkClick r:id="rId3"/>
            </a:endParaRPr>
          </a:p>
          <a:p>
            <a:pPr marL="365760" indent="-256032" eaLnBrk="1" fontAlgn="auto" hangingPunct="1">
              <a:lnSpc>
                <a:spcPct val="80000"/>
              </a:lnSpc>
              <a:spcAft>
                <a:spcPts val="0"/>
              </a:spcAft>
              <a:buFont typeface="Wingdings 3"/>
              <a:buChar char=""/>
              <a:defRPr/>
            </a:pPr>
            <a:r>
              <a:rPr lang="tr-TR" sz="2000" b="1" dirty="0" err="1">
                <a:hlinkClick r:id="rId3"/>
              </a:rPr>
              <a:t>The</a:t>
            </a:r>
            <a:r>
              <a:rPr lang="tr-TR" sz="2000" b="1" dirty="0">
                <a:hlinkClick r:id="rId3"/>
              </a:rPr>
              <a:t> </a:t>
            </a:r>
            <a:r>
              <a:rPr lang="tr-TR" sz="2000" b="1" dirty="0" err="1">
                <a:hlinkClick r:id="rId3"/>
              </a:rPr>
              <a:t>National</a:t>
            </a:r>
            <a:r>
              <a:rPr lang="tr-TR" sz="2000" b="1" dirty="0">
                <a:hlinkClick r:id="rId3"/>
              </a:rPr>
              <a:t> </a:t>
            </a:r>
            <a:r>
              <a:rPr lang="tr-TR" sz="2000" b="1" dirty="0" err="1">
                <a:hlinkClick r:id="rId3"/>
              </a:rPr>
              <a:t>Arbitration</a:t>
            </a:r>
            <a:r>
              <a:rPr lang="tr-TR" sz="2000" b="1" dirty="0">
                <a:hlinkClick r:id="rId3"/>
              </a:rPr>
              <a:t> Forum</a:t>
            </a:r>
            <a:r>
              <a:rPr lang="tr-TR" sz="2000" dirty="0"/>
              <a:t> [NAF] Merkezi ABD olan bu kuruluş 23 Aralık 1999 tarihinden bu yana UDRP uyuşmazlıklarının çözümü konusunda hizmet vermektedir. </a:t>
            </a:r>
            <a:endParaRPr lang="tr-TR" sz="2000" dirty="0">
              <a:hlinkClick r:id="rId4"/>
            </a:endParaRPr>
          </a:p>
          <a:p>
            <a:pPr marL="365760" indent="-256032" eaLnBrk="1" fontAlgn="auto" hangingPunct="1">
              <a:lnSpc>
                <a:spcPct val="80000"/>
              </a:lnSpc>
              <a:spcAft>
                <a:spcPts val="0"/>
              </a:spcAft>
              <a:buFont typeface="Wingdings 3"/>
              <a:buChar char=""/>
              <a:defRPr/>
            </a:pPr>
            <a:r>
              <a:rPr lang="tr-TR" sz="2000" b="1" dirty="0" err="1">
                <a:hlinkClick r:id="rId4"/>
              </a:rPr>
              <a:t>World</a:t>
            </a:r>
            <a:r>
              <a:rPr lang="tr-TR" sz="2000" b="1" dirty="0">
                <a:hlinkClick r:id="rId4"/>
              </a:rPr>
              <a:t> </a:t>
            </a:r>
            <a:r>
              <a:rPr lang="tr-TR" sz="2000" b="1" dirty="0" err="1">
                <a:hlinkClick r:id="rId4"/>
              </a:rPr>
              <a:t>Intellectual</a:t>
            </a:r>
            <a:r>
              <a:rPr lang="tr-TR" sz="2000" b="1" dirty="0">
                <a:hlinkClick r:id="rId4"/>
              </a:rPr>
              <a:t> </a:t>
            </a:r>
            <a:r>
              <a:rPr lang="tr-TR" sz="2000" b="1" dirty="0" err="1">
                <a:hlinkClick r:id="rId4"/>
              </a:rPr>
              <a:t>Property</a:t>
            </a:r>
            <a:r>
              <a:rPr lang="tr-TR" sz="2000" b="1" dirty="0">
                <a:hlinkClick r:id="rId4"/>
              </a:rPr>
              <a:t> </a:t>
            </a:r>
            <a:r>
              <a:rPr lang="tr-TR" sz="2000" b="1" dirty="0" err="1">
                <a:hlinkClick r:id="rId4"/>
              </a:rPr>
              <a:t>Organization</a:t>
            </a:r>
            <a:r>
              <a:rPr lang="tr-TR" sz="2000" dirty="0"/>
              <a:t> [WIPO] 1 Aralık 1999 yılından bu yana UDRP uyuşmazlıklarının çözümü konusunda çalışan ve bugüne dek bu konuda en çok başvurulan ve uyuşmazlık çözümleyen kuruluştur. </a:t>
            </a:r>
            <a:endParaRPr lang="tr-TR" sz="2000" dirty="0">
              <a:hlinkClick r:id="rId5"/>
            </a:endParaRPr>
          </a:p>
          <a:p>
            <a:pPr marL="365760" indent="-256032" eaLnBrk="1" fontAlgn="auto" hangingPunct="1">
              <a:lnSpc>
                <a:spcPct val="80000"/>
              </a:lnSpc>
              <a:spcAft>
                <a:spcPts val="0"/>
              </a:spcAft>
              <a:buFont typeface="Wingdings 3"/>
              <a:buChar char=""/>
              <a:defRPr/>
            </a:pPr>
            <a:r>
              <a:rPr lang="tr-TR" sz="2000" b="1" dirty="0" err="1">
                <a:hlinkClick r:id="rId5"/>
              </a:rPr>
              <a:t>The</a:t>
            </a:r>
            <a:r>
              <a:rPr lang="tr-TR" sz="2000" b="1" dirty="0">
                <a:hlinkClick r:id="rId5"/>
              </a:rPr>
              <a:t> </a:t>
            </a:r>
            <a:r>
              <a:rPr lang="tr-TR" sz="2000" b="1" dirty="0" err="1">
                <a:hlinkClick r:id="rId5"/>
              </a:rPr>
              <a:t>Czech</a:t>
            </a:r>
            <a:r>
              <a:rPr lang="tr-TR" sz="2000" b="1" dirty="0">
                <a:hlinkClick r:id="rId5"/>
              </a:rPr>
              <a:t> </a:t>
            </a:r>
            <a:r>
              <a:rPr lang="tr-TR" sz="2000" b="1" dirty="0" err="1">
                <a:hlinkClick r:id="rId5"/>
              </a:rPr>
              <a:t>Arbitration</a:t>
            </a:r>
            <a:r>
              <a:rPr lang="tr-TR" sz="2000" b="1" dirty="0">
                <a:hlinkClick r:id="rId5"/>
              </a:rPr>
              <a:t> </a:t>
            </a:r>
            <a:r>
              <a:rPr lang="tr-TR" sz="2000" b="1" dirty="0" err="1">
                <a:hlinkClick r:id="rId5"/>
              </a:rPr>
              <a:t>Court</a:t>
            </a:r>
            <a:r>
              <a:rPr lang="tr-TR" sz="2000" dirty="0"/>
              <a:t> (CAC) Aslen .</a:t>
            </a:r>
            <a:r>
              <a:rPr lang="tr-TR" sz="2000" dirty="0" err="1"/>
              <a:t>eu</a:t>
            </a:r>
            <a:r>
              <a:rPr lang="tr-TR" sz="2000" dirty="0"/>
              <a:t> konusundaki uyuşmazlıkların çözümü konusunda tek olarak yetkilendirilmiş olan bu kuruluş Ocak 2009 tarihinden itibaren UDRP uyuşmazlıklarını içeren şikayetleri de kabul etmeye </a:t>
            </a:r>
            <a:r>
              <a:rPr lang="tr-TR" sz="2000" dirty="0" smtClean="0"/>
              <a:t>başlamıştır. </a:t>
            </a:r>
            <a:endParaRPr lang="tr-TR" sz="2000" dirty="0"/>
          </a:p>
        </p:txBody>
      </p:sp>
      <p:sp>
        <p:nvSpPr>
          <p:cNvPr id="20482" name="Rectangle 2"/>
          <p:cNvSpPr>
            <a:spLocks noGrp="1" noChangeArrowheads="1"/>
          </p:cNvSpPr>
          <p:nvPr>
            <p:ph type="title"/>
          </p:nvPr>
        </p:nvSpPr>
        <p:spPr/>
        <p:txBody>
          <a:bodyPr>
            <a:normAutofit/>
          </a:bodyPr>
          <a:lstStyle/>
          <a:p>
            <a:pPr eaLnBrk="1" fontAlgn="auto" hangingPunct="1">
              <a:spcAft>
                <a:spcPts val="0"/>
              </a:spcAft>
              <a:defRPr/>
            </a:pPr>
            <a:r>
              <a:rPr lang="tr-TR" sz="2800" dirty="0" smtClean="0"/>
              <a:t>UYUŞMAZLIĞIN ALTERNATİF ÇÖZÜM YOLLARI</a:t>
            </a:r>
            <a:endParaRPr lang="tr-TR" sz="28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a:bodyPr>
          <a:lstStyle/>
          <a:p>
            <a:pPr marL="365760" indent="-256032" eaLnBrk="1" fontAlgn="auto" hangingPunct="1">
              <a:spcAft>
                <a:spcPts val="0"/>
              </a:spcAft>
              <a:buFont typeface="Wingdings 3"/>
              <a:buChar char=""/>
              <a:defRPr/>
            </a:pPr>
            <a:r>
              <a:rPr lang="tr-TR" sz="2400" dirty="0" err="1" smtClean="0"/>
              <a:t>gTLDs</a:t>
            </a:r>
            <a:r>
              <a:rPr lang="tr-TR" sz="2400" dirty="0" smtClean="0"/>
              <a:t> : </a:t>
            </a:r>
            <a:r>
              <a:rPr lang="tr-TR" sz="2400" dirty="0" smtClean="0">
                <a:hlinkClick r:id="rId2" action="ppaction://hlinkfile"/>
              </a:rPr>
              <a:t>.</a:t>
            </a:r>
            <a:r>
              <a:rPr lang="tr-TR" sz="2400" dirty="0" err="1" smtClean="0">
                <a:hlinkClick r:id="rId2" action="ppaction://hlinkfile"/>
              </a:rPr>
              <a:t>aero</a:t>
            </a:r>
            <a:r>
              <a:rPr lang="tr-TR" sz="2400" dirty="0" smtClean="0"/>
              <a:t>, </a:t>
            </a:r>
            <a:r>
              <a:rPr lang="tr-TR" sz="2400" dirty="0" smtClean="0">
                <a:hlinkClick r:id="rId3" action="ppaction://hlinkfile"/>
              </a:rPr>
              <a:t>.</a:t>
            </a:r>
            <a:r>
              <a:rPr lang="tr-TR" sz="2400" dirty="0" err="1" smtClean="0">
                <a:hlinkClick r:id="rId3" action="ppaction://hlinkfile"/>
              </a:rPr>
              <a:t>asia</a:t>
            </a:r>
            <a:r>
              <a:rPr lang="tr-TR" sz="2400" dirty="0" smtClean="0"/>
              <a:t>, </a:t>
            </a:r>
            <a:r>
              <a:rPr lang="tr-TR" sz="2400" dirty="0" smtClean="0">
                <a:hlinkClick r:id="rId4" action="ppaction://hlinkfile"/>
              </a:rPr>
              <a:t>.biz, </a:t>
            </a:r>
            <a:r>
              <a:rPr lang="tr-TR" sz="2400" dirty="0" smtClean="0">
                <a:hlinkClick r:id="rId5" action="ppaction://hlinkfile"/>
              </a:rPr>
              <a:t>.</a:t>
            </a:r>
            <a:r>
              <a:rPr lang="tr-TR" sz="2400" dirty="0" err="1" smtClean="0">
                <a:hlinkClick r:id="rId5" action="ppaction://hlinkfile"/>
              </a:rPr>
              <a:t>cat</a:t>
            </a:r>
            <a:r>
              <a:rPr lang="tr-TR" sz="2400" dirty="0" smtClean="0">
                <a:hlinkClick r:id="rId5" action="ppaction://hlinkfile"/>
              </a:rPr>
              <a:t>, </a:t>
            </a:r>
            <a:r>
              <a:rPr lang="tr-TR" sz="2400" dirty="0" smtClean="0">
                <a:hlinkClick r:id="rId6" action="ppaction://hlinkfile"/>
              </a:rPr>
              <a:t>.com</a:t>
            </a:r>
            <a:r>
              <a:rPr lang="tr-TR" sz="2400" dirty="0" smtClean="0"/>
              <a:t>, </a:t>
            </a:r>
            <a:r>
              <a:rPr lang="tr-TR" sz="2400" dirty="0" smtClean="0">
                <a:hlinkClick r:id="rId7" action="ppaction://hlinkfile"/>
              </a:rPr>
              <a:t>.</a:t>
            </a:r>
            <a:r>
              <a:rPr lang="tr-TR" sz="2400" dirty="0" err="1" smtClean="0">
                <a:hlinkClick r:id="rId7" action="ppaction://hlinkfile"/>
              </a:rPr>
              <a:t>coop</a:t>
            </a:r>
            <a:r>
              <a:rPr lang="tr-TR" sz="2400" dirty="0" smtClean="0"/>
              <a:t>, </a:t>
            </a:r>
            <a:r>
              <a:rPr lang="tr-TR" sz="2400" dirty="0" smtClean="0">
                <a:hlinkClick r:id="rId8" action="ppaction://hlinkfile"/>
              </a:rPr>
              <a:t>.</a:t>
            </a:r>
            <a:r>
              <a:rPr lang="tr-TR" sz="2400" dirty="0" err="1" smtClean="0">
                <a:hlinkClick r:id="rId8" action="ppaction://hlinkfile"/>
              </a:rPr>
              <a:t>info</a:t>
            </a:r>
            <a:r>
              <a:rPr lang="tr-TR" sz="2400" dirty="0" smtClean="0"/>
              <a:t>, </a:t>
            </a:r>
            <a:r>
              <a:rPr lang="tr-TR" sz="2400" dirty="0" smtClean="0">
                <a:hlinkClick r:id="rId9" action="ppaction://hlinkfile"/>
              </a:rPr>
              <a:t>.</a:t>
            </a:r>
            <a:r>
              <a:rPr lang="tr-TR" sz="2400" dirty="0" err="1" smtClean="0">
                <a:hlinkClick r:id="rId9" action="ppaction://hlinkfile"/>
              </a:rPr>
              <a:t>jobs</a:t>
            </a:r>
            <a:r>
              <a:rPr lang="tr-TR" sz="2400" dirty="0" smtClean="0"/>
              <a:t>, </a:t>
            </a:r>
            <a:r>
              <a:rPr lang="tr-TR" sz="2400" dirty="0" smtClean="0">
                <a:hlinkClick r:id="rId10" action="ppaction://hlinkfile"/>
              </a:rPr>
              <a:t>.</a:t>
            </a:r>
          </a:p>
          <a:p>
            <a:pPr marL="365760" indent="-256032" eaLnBrk="1" fontAlgn="auto" hangingPunct="1">
              <a:spcAft>
                <a:spcPts val="0"/>
              </a:spcAft>
              <a:buFont typeface="Wingdings 3"/>
              <a:buNone/>
              <a:defRPr/>
            </a:pPr>
            <a:r>
              <a:rPr lang="tr-TR" sz="2400" dirty="0" err="1" smtClean="0">
                <a:hlinkClick r:id="rId10" action="ppaction://hlinkfile"/>
              </a:rPr>
              <a:t>mobi</a:t>
            </a:r>
            <a:r>
              <a:rPr lang="tr-TR" sz="2400" dirty="0" smtClean="0"/>
              <a:t>, </a:t>
            </a:r>
            <a:r>
              <a:rPr lang="tr-TR" sz="2400" dirty="0" smtClean="0">
                <a:hlinkClick r:id="rId11" action="ppaction://hlinkfile"/>
              </a:rPr>
              <a:t>.</a:t>
            </a:r>
            <a:r>
              <a:rPr lang="tr-TR" sz="2400" dirty="0" err="1" smtClean="0">
                <a:hlinkClick r:id="rId11" action="ppaction://hlinkfile"/>
              </a:rPr>
              <a:t>museum</a:t>
            </a:r>
            <a:r>
              <a:rPr lang="tr-TR" sz="2400" dirty="0" smtClean="0"/>
              <a:t>, </a:t>
            </a:r>
            <a:r>
              <a:rPr lang="tr-TR" sz="2400" dirty="0" smtClean="0">
                <a:hlinkClick r:id="rId12" action="ppaction://hlinkfile"/>
              </a:rPr>
              <a:t>.name</a:t>
            </a:r>
            <a:r>
              <a:rPr lang="tr-TR" sz="2400" dirty="0" smtClean="0"/>
              <a:t>, </a:t>
            </a:r>
            <a:r>
              <a:rPr lang="tr-TR" sz="2400" dirty="0" smtClean="0">
                <a:hlinkClick r:id="rId6" action="ppaction://hlinkfile"/>
              </a:rPr>
              <a:t>.net</a:t>
            </a:r>
            <a:r>
              <a:rPr lang="tr-TR" sz="2400" dirty="0" smtClean="0"/>
              <a:t>, </a:t>
            </a:r>
            <a:r>
              <a:rPr lang="tr-TR" sz="2400" dirty="0" smtClean="0">
                <a:hlinkClick r:id="rId6" action="ppaction://hlinkfile"/>
              </a:rPr>
              <a:t>.org</a:t>
            </a:r>
            <a:r>
              <a:rPr lang="tr-TR" sz="2400" dirty="0" smtClean="0"/>
              <a:t>, </a:t>
            </a:r>
            <a:r>
              <a:rPr lang="tr-TR" sz="2400" dirty="0" smtClean="0">
                <a:hlinkClick r:id="rId13" action="ppaction://hlinkfile"/>
              </a:rPr>
              <a:t>.</a:t>
            </a:r>
            <a:r>
              <a:rPr lang="tr-TR" sz="2400" dirty="0" err="1" smtClean="0">
                <a:hlinkClick r:id="rId13" action="ppaction://hlinkfile"/>
              </a:rPr>
              <a:t>pro</a:t>
            </a:r>
            <a:r>
              <a:rPr lang="tr-TR" sz="2400" dirty="0" smtClean="0"/>
              <a:t>, </a:t>
            </a:r>
            <a:r>
              <a:rPr lang="tr-TR" sz="2400" dirty="0" smtClean="0">
                <a:hlinkClick r:id="rId14" action="ppaction://hlinkfile"/>
              </a:rPr>
              <a:t>.tel</a:t>
            </a:r>
            <a:r>
              <a:rPr lang="tr-TR" sz="2400" dirty="0" smtClean="0"/>
              <a:t> ve .</a:t>
            </a:r>
            <a:r>
              <a:rPr lang="tr-TR" sz="2400" dirty="0" err="1" smtClean="0">
                <a:hlinkClick r:id="rId15" action="ppaction://hlinkfile"/>
              </a:rPr>
              <a:t>travel</a:t>
            </a:r>
            <a:r>
              <a:rPr lang="tr-TR" sz="2400" dirty="0" smtClean="0"/>
              <a:t>.</a:t>
            </a:r>
          </a:p>
          <a:p>
            <a:pPr marL="365760" indent="-256032" eaLnBrk="1" fontAlgn="auto" hangingPunct="1">
              <a:spcAft>
                <a:spcPts val="0"/>
              </a:spcAft>
              <a:buFont typeface="Wingdings 3"/>
              <a:buNone/>
              <a:defRPr/>
            </a:pPr>
            <a:endParaRPr lang="tr-TR" sz="2400" dirty="0" smtClean="0">
              <a:hlinkClick r:id="rId16"/>
            </a:endParaRPr>
          </a:p>
          <a:p>
            <a:pPr marL="365760" indent="-256032" eaLnBrk="1" fontAlgn="auto" hangingPunct="1">
              <a:spcAft>
                <a:spcPts val="0"/>
              </a:spcAft>
              <a:buFont typeface="Wingdings 3"/>
              <a:buChar char=""/>
              <a:defRPr/>
            </a:pPr>
            <a:r>
              <a:rPr lang="en-US" sz="2400" dirty="0" err="1" smtClean="0">
                <a:solidFill>
                  <a:srgbClr val="000000"/>
                </a:solidFill>
                <a:hlinkClick r:id="rId16"/>
              </a:rPr>
              <a:t>CentralNic</a:t>
            </a:r>
            <a:r>
              <a:rPr lang="en-US" sz="2400" dirty="0" smtClean="0">
                <a:solidFill>
                  <a:srgbClr val="000000"/>
                </a:solidFill>
                <a:hlinkClick r:id="rId16"/>
              </a:rPr>
              <a:t> Third-Level Domain Name Registrations</a:t>
            </a:r>
            <a:r>
              <a:rPr lang="tr-TR" sz="2400" dirty="0" smtClean="0">
                <a:solidFill>
                  <a:srgbClr val="000000"/>
                </a:solidFill>
              </a:rPr>
              <a:t> (üçüncü seviye) </a:t>
            </a:r>
            <a:r>
              <a:rPr lang="tr-TR" sz="2400" dirty="0" smtClean="0"/>
              <a:t>:".</a:t>
            </a:r>
            <a:r>
              <a:rPr lang="tr-TR" sz="2400" dirty="0" err="1" smtClean="0"/>
              <a:t>ae</a:t>
            </a:r>
            <a:r>
              <a:rPr lang="tr-TR" sz="2400" dirty="0" smtClean="0"/>
              <a:t>.org", ".ar.com", ".</a:t>
            </a:r>
            <a:r>
              <a:rPr lang="tr-TR" sz="2400" dirty="0" err="1" smtClean="0"/>
              <a:t>br</a:t>
            </a:r>
            <a:r>
              <a:rPr lang="tr-TR" sz="2400" dirty="0" smtClean="0"/>
              <a:t>.com", ".</a:t>
            </a:r>
            <a:r>
              <a:rPr lang="tr-TR" sz="2400" dirty="0" err="1" smtClean="0"/>
              <a:t>cn</a:t>
            </a:r>
            <a:r>
              <a:rPr lang="tr-TR" sz="2400" dirty="0" smtClean="0"/>
              <a:t>.com", ".de.com", ".</a:t>
            </a:r>
            <a:r>
              <a:rPr lang="tr-TR" sz="2400" dirty="0" err="1" smtClean="0"/>
              <a:t>eu</a:t>
            </a:r>
            <a:r>
              <a:rPr lang="tr-TR" sz="2400" dirty="0" smtClean="0"/>
              <a:t>.com", ".</a:t>
            </a:r>
            <a:r>
              <a:rPr lang="tr-TR" sz="2400" dirty="0" err="1" smtClean="0"/>
              <a:t>gb</a:t>
            </a:r>
            <a:r>
              <a:rPr lang="tr-TR" sz="2400" dirty="0" smtClean="0"/>
              <a:t>.com", ".</a:t>
            </a:r>
            <a:r>
              <a:rPr lang="tr-TR" sz="2400" dirty="0" err="1" smtClean="0"/>
              <a:t>gb</a:t>
            </a:r>
            <a:r>
              <a:rPr lang="tr-TR" sz="2400" dirty="0" smtClean="0"/>
              <a:t>.net", ".hu.com", ".</a:t>
            </a:r>
            <a:r>
              <a:rPr lang="tr-TR" sz="2400" dirty="0" err="1" smtClean="0"/>
              <a:t>jpn</a:t>
            </a:r>
            <a:r>
              <a:rPr lang="tr-TR" sz="2400" dirty="0" smtClean="0"/>
              <a:t>.com", ".</a:t>
            </a:r>
            <a:r>
              <a:rPr lang="tr-TR" sz="2400" dirty="0" err="1" smtClean="0"/>
              <a:t>kr</a:t>
            </a:r>
            <a:r>
              <a:rPr lang="tr-TR" sz="2400" dirty="0" smtClean="0"/>
              <a:t>.com", ".</a:t>
            </a:r>
            <a:r>
              <a:rPr lang="tr-TR" sz="2400" dirty="0" err="1" smtClean="0"/>
              <a:t>no.com</a:t>
            </a:r>
            <a:r>
              <a:rPr lang="tr-TR" sz="2400" dirty="0" smtClean="0"/>
              <a:t>", ".</a:t>
            </a:r>
            <a:r>
              <a:rPr lang="tr-TR" sz="2400" dirty="0" err="1" smtClean="0"/>
              <a:t>qc</a:t>
            </a:r>
            <a:r>
              <a:rPr lang="tr-TR" sz="2400" dirty="0" smtClean="0"/>
              <a:t>.com", ".</a:t>
            </a:r>
            <a:r>
              <a:rPr lang="tr-TR" sz="2400" dirty="0" err="1" smtClean="0"/>
              <a:t>ru</a:t>
            </a:r>
            <a:r>
              <a:rPr lang="tr-TR" sz="2400" dirty="0" smtClean="0"/>
              <a:t>.com", ".</a:t>
            </a:r>
            <a:r>
              <a:rPr lang="tr-TR" sz="2400" dirty="0" err="1" smtClean="0"/>
              <a:t>sa</a:t>
            </a:r>
            <a:r>
              <a:rPr lang="tr-TR" sz="2400" dirty="0" smtClean="0"/>
              <a:t>.com", ".</a:t>
            </a:r>
            <a:r>
              <a:rPr lang="tr-TR" sz="2400" dirty="0" err="1" smtClean="0"/>
              <a:t>se</a:t>
            </a:r>
            <a:r>
              <a:rPr lang="tr-TR" sz="2400" dirty="0" smtClean="0"/>
              <a:t>.com", ".</a:t>
            </a:r>
            <a:r>
              <a:rPr lang="tr-TR" sz="2400" dirty="0" err="1" smtClean="0"/>
              <a:t>se</a:t>
            </a:r>
            <a:r>
              <a:rPr lang="tr-TR" sz="2400" dirty="0" smtClean="0"/>
              <a:t>.net", ".</a:t>
            </a:r>
            <a:r>
              <a:rPr lang="tr-TR" sz="2400" dirty="0" err="1" smtClean="0"/>
              <a:t>uk</a:t>
            </a:r>
            <a:r>
              <a:rPr lang="tr-TR" sz="2400" dirty="0" smtClean="0"/>
              <a:t>.com", ".</a:t>
            </a:r>
            <a:r>
              <a:rPr lang="tr-TR" sz="2400" dirty="0" err="1" smtClean="0"/>
              <a:t>uk</a:t>
            </a:r>
            <a:r>
              <a:rPr lang="tr-TR" sz="2400" dirty="0" smtClean="0"/>
              <a:t>.net", ".us.com", ".uy.com", </a:t>
            </a:r>
            <a:r>
              <a:rPr lang="tr-TR" sz="2400" dirty="0" err="1" smtClean="0"/>
              <a:t>and</a:t>
            </a:r>
            <a:r>
              <a:rPr lang="tr-TR" sz="2400" dirty="0" smtClean="0"/>
              <a:t> ".</a:t>
            </a:r>
            <a:r>
              <a:rPr lang="tr-TR" sz="2400" dirty="0" err="1" smtClean="0"/>
              <a:t>za</a:t>
            </a:r>
            <a:r>
              <a:rPr lang="tr-TR" sz="2400" dirty="0" smtClean="0"/>
              <a:t>.com".</a:t>
            </a:r>
          </a:p>
          <a:p>
            <a:pPr marL="365760" indent="-256032" eaLnBrk="1" fontAlgn="auto" hangingPunct="1">
              <a:spcAft>
                <a:spcPts val="0"/>
              </a:spcAft>
              <a:buFont typeface="Wingdings 3"/>
              <a:buNone/>
              <a:defRPr/>
            </a:pPr>
            <a:endParaRPr lang="tr-TR" sz="1800" dirty="0" smtClean="0"/>
          </a:p>
          <a:p>
            <a:pPr marL="365760" indent="-256032" eaLnBrk="1" fontAlgn="auto" hangingPunct="1">
              <a:spcAft>
                <a:spcPts val="0"/>
              </a:spcAft>
              <a:buFont typeface="Wingdings 3"/>
              <a:buChar char=""/>
              <a:defRPr/>
            </a:pPr>
            <a:r>
              <a:rPr lang="tr-TR" sz="2400" dirty="0" err="1" smtClean="0"/>
              <a:t>ccTLDs</a:t>
            </a:r>
            <a:r>
              <a:rPr lang="tr-TR" sz="2400" dirty="0" smtClean="0"/>
              <a:t>: 66 ülkenin ülke kodu taşıyan alan adı uyuşmazlıkları</a:t>
            </a:r>
            <a:endParaRPr lang="tr-TR" sz="2400" dirty="0"/>
          </a:p>
        </p:txBody>
      </p:sp>
      <p:sp>
        <p:nvSpPr>
          <p:cNvPr id="2" name="1 Başlık"/>
          <p:cNvSpPr>
            <a:spLocks noGrp="1"/>
          </p:cNvSpPr>
          <p:nvPr>
            <p:ph type="title"/>
          </p:nvPr>
        </p:nvSpPr>
        <p:spPr/>
        <p:txBody>
          <a:bodyPr>
            <a:normAutofit fontScale="90000"/>
          </a:bodyPr>
          <a:lstStyle/>
          <a:p>
            <a:pPr algn="ctr" eaLnBrk="1" fontAlgn="auto" hangingPunct="1">
              <a:spcAft>
                <a:spcPts val="0"/>
              </a:spcAft>
              <a:defRPr/>
            </a:pPr>
            <a:r>
              <a:rPr lang="tr-TR" sz="3600" dirty="0" smtClean="0"/>
              <a:t>WIPO</a:t>
            </a:r>
            <a:br>
              <a:rPr lang="tr-TR" sz="3600" dirty="0" smtClean="0"/>
            </a:br>
            <a:r>
              <a:rPr lang="tr-TR" sz="3600" dirty="0" smtClean="0"/>
              <a:t>hangi alan adı uyuşmazlıklarını çözer?</a:t>
            </a:r>
            <a:endParaRPr lang="tr-TR" sz="36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idx="1"/>
          </p:nvPr>
        </p:nvSpPr>
        <p:spPr/>
        <p:txBody>
          <a:bodyPr/>
          <a:lstStyle/>
          <a:p>
            <a:pPr eaLnBrk="1" hangingPunct="1"/>
            <a:r>
              <a:rPr lang="tr-TR" sz="2000" dirty="0" smtClean="0"/>
              <a:t>UDRP konusunda en çok uyuşmazlık çözümleyen kuruluş olan WIPO’ </a:t>
            </a:r>
            <a:r>
              <a:rPr lang="tr-TR" sz="2000" dirty="0" err="1" smtClean="0"/>
              <a:t>nun</a:t>
            </a:r>
            <a:r>
              <a:rPr lang="tr-TR" sz="2000" dirty="0" smtClean="0"/>
              <a:t> alan adları ile ilgili tüm uyuşmazlıkları içeren</a:t>
            </a:r>
          </a:p>
          <a:p>
            <a:pPr eaLnBrk="1" hangingPunct="1">
              <a:buFontTx/>
              <a:buNone/>
            </a:pPr>
            <a:r>
              <a:rPr lang="tr-TR" sz="2000" dirty="0" smtClean="0"/>
              <a:t>	istatistiklerine baktığımızda bugüne dek toplam 38.492 olduğunu görmekteyiz.</a:t>
            </a:r>
          </a:p>
          <a:p>
            <a:pPr eaLnBrk="1" hangingPunct="1">
              <a:buFontTx/>
              <a:buNone/>
            </a:pPr>
            <a:endParaRPr lang="tr-TR" sz="2000" dirty="0" smtClean="0"/>
          </a:p>
          <a:p>
            <a:pPr eaLnBrk="1" hangingPunct="1"/>
            <a:r>
              <a:rPr lang="tr-TR" sz="2000" dirty="0" smtClean="0"/>
              <a:t>Bu uyuşmazlıklar aşağıdaki  şekilde ayrılmıştır:</a:t>
            </a:r>
          </a:p>
          <a:p>
            <a:pPr eaLnBrk="1" hangingPunct="1">
              <a:buFont typeface="Wingdings 3" pitchFamily="18" charset="2"/>
              <a:buNone/>
            </a:pPr>
            <a:endParaRPr lang="tr-TR" sz="2000" dirty="0" smtClean="0"/>
          </a:p>
          <a:p>
            <a:pPr algn="ctr" eaLnBrk="1" hangingPunct="1">
              <a:buFont typeface="Wingdings 3" pitchFamily="18" charset="2"/>
              <a:buNone/>
            </a:pPr>
            <a:r>
              <a:rPr lang="en-US" sz="2000" dirty="0" err="1" smtClean="0"/>
              <a:t>gTLDs</a:t>
            </a:r>
            <a:r>
              <a:rPr lang="en-US" sz="2000" dirty="0" smtClean="0"/>
              <a:t> </a:t>
            </a:r>
            <a:r>
              <a:rPr lang="tr-TR" sz="2000" dirty="0" smtClean="0"/>
              <a:t>35.800</a:t>
            </a:r>
            <a:r>
              <a:rPr lang="en-US" sz="2000" dirty="0" smtClean="0"/>
              <a:t> </a:t>
            </a:r>
            <a:endParaRPr lang="tr-TR" sz="2000" dirty="0" smtClean="0"/>
          </a:p>
          <a:p>
            <a:pPr algn="ctr" eaLnBrk="1" hangingPunct="1">
              <a:buFont typeface="Wingdings 3" pitchFamily="18" charset="2"/>
              <a:buNone/>
            </a:pPr>
            <a:r>
              <a:rPr lang="en-US" sz="2000" dirty="0" err="1" smtClean="0"/>
              <a:t>ccTLDs</a:t>
            </a:r>
            <a:r>
              <a:rPr lang="en-US" sz="2000" dirty="0" smtClean="0"/>
              <a:t> </a:t>
            </a:r>
            <a:r>
              <a:rPr lang="tr-TR" sz="2000" dirty="0" smtClean="0"/>
              <a:t>2.692</a:t>
            </a:r>
            <a:r>
              <a:rPr lang="en-US" sz="2000" dirty="0" smtClean="0"/>
              <a:t> </a:t>
            </a:r>
            <a:endParaRPr lang="tr-TR" sz="2000" dirty="0" smtClean="0"/>
          </a:p>
          <a:p>
            <a:pPr algn="ctr" eaLnBrk="1" hangingPunct="1">
              <a:buFont typeface="Wingdings 3" pitchFamily="18" charset="2"/>
              <a:buNone/>
            </a:pPr>
            <a:r>
              <a:rPr lang="en-US" sz="2000" b="1" dirty="0" smtClean="0"/>
              <a:t>Total:</a:t>
            </a:r>
            <a:r>
              <a:rPr lang="en-US" sz="2000" dirty="0" smtClean="0"/>
              <a:t> </a:t>
            </a:r>
            <a:r>
              <a:rPr lang="en-US" sz="2000" b="1" dirty="0" smtClean="0"/>
              <a:t>3</a:t>
            </a:r>
            <a:r>
              <a:rPr lang="tr-TR" sz="2000" b="1" dirty="0" smtClean="0"/>
              <a:t>8.492</a:t>
            </a:r>
            <a:endParaRPr lang="tr-TR" sz="2000" dirty="0" smtClean="0"/>
          </a:p>
          <a:p>
            <a:pPr eaLnBrk="1" hangingPunct="1"/>
            <a:endParaRPr lang="tr-TR" sz="2000" dirty="0" smtClean="0"/>
          </a:p>
          <a:p>
            <a:pPr eaLnBrk="1" hangingPunct="1"/>
            <a:endParaRPr lang="tr-TR" sz="2000" dirty="0" smtClean="0"/>
          </a:p>
        </p:txBody>
      </p:sp>
      <p:sp>
        <p:nvSpPr>
          <p:cNvPr id="21506" name="Rectangle 2"/>
          <p:cNvSpPr>
            <a:spLocks noGrp="1" noChangeArrowheads="1"/>
          </p:cNvSpPr>
          <p:nvPr>
            <p:ph type="title"/>
          </p:nvPr>
        </p:nvSpPr>
        <p:spPr/>
        <p:txBody>
          <a:bodyPr/>
          <a:lstStyle/>
          <a:p>
            <a:pPr algn="ctr" eaLnBrk="1" fontAlgn="auto" hangingPunct="1">
              <a:spcAft>
                <a:spcPts val="0"/>
              </a:spcAft>
              <a:defRPr/>
            </a:pPr>
            <a:r>
              <a:rPr lang="tr-TR" dirty="0"/>
              <a:t>WIPO</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2" name="Rectangle 6"/>
          <p:cNvSpPr>
            <a:spLocks noGrp="1"/>
          </p:cNvSpPr>
          <p:nvPr>
            <p:ph type="title" idx="4294967295"/>
          </p:nvPr>
        </p:nvSpPr>
        <p:spPr bwMode="auto">
          <a:noFill/>
        </p:spPr>
        <p:txBody>
          <a:bodyPr wrap="square" lIns="91440" tIns="45720" rIns="91440" bIns="45720" numCol="1" anchorCtr="0" compatLnSpc="1">
            <a:prstTxWarp prst="textNoShape">
              <a:avLst/>
            </a:prstTxWarp>
            <a:normAutofit/>
          </a:bodyPr>
          <a:lstStyle/>
          <a:p>
            <a:r>
              <a:rPr lang="tr-TR" sz="2800" dirty="0" smtClean="0">
                <a:effectLst/>
                <a:latin typeface="Arial" charset="0"/>
              </a:rPr>
              <a:t>WIPO </a:t>
            </a:r>
            <a:r>
              <a:rPr lang="tr-TR" sz="2800" dirty="0" err="1" smtClean="0">
                <a:effectLst/>
                <a:latin typeface="Arial" charset="0"/>
              </a:rPr>
              <a:t>Panelists</a:t>
            </a:r>
            <a:r>
              <a:rPr lang="tr-TR" sz="2800" dirty="0" smtClean="0">
                <a:effectLst/>
                <a:latin typeface="Arial" charset="0"/>
              </a:rPr>
              <a:t>-Bütün Kıtalar-55 ülkeden 400 uzman</a:t>
            </a:r>
          </a:p>
        </p:txBody>
      </p:sp>
      <p:sp>
        <p:nvSpPr>
          <p:cNvPr id="45063" name="Rectangle 7"/>
          <p:cNvSpPr>
            <a:spLocks noGrp="1"/>
          </p:cNvSpPr>
          <p:nvPr>
            <p:ph type="body" idx="4294967295"/>
          </p:nvPr>
        </p:nvSpPr>
        <p:spPr/>
        <p:txBody>
          <a:bodyPr/>
          <a:lstStyle/>
          <a:p>
            <a:endParaRPr lang="tr-TR" smtClean="0"/>
          </a:p>
        </p:txBody>
      </p:sp>
      <p:pic>
        <p:nvPicPr>
          <p:cNvPr id="45064" name="Picture 8"/>
          <p:cNvPicPr>
            <a:picLocks noGrp="1" noChangeAspect="1" noChangeArrowheads="1"/>
          </p:cNvPicPr>
          <p:nvPr>
            <p:ph idx="1"/>
          </p:nvPr>
        </p:nvPicPr>
        <p:blipFill>
          <a:blip r:embed="rId2" cstate="print"/>
          <a:srcRect/>
          <a:stretch>
            <a:fillRect/>
          </a:stretch>
        </p:blipFill>
        <p:spPr bwMode="auto">
          <a:xfrm>
            <a:off x="251520" y="1268760"/>
            <a:ext cx="8892480" cy="53285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a:bodyPr>
          <a:lstStyle/>
          <a:p>
            <a:pPr algn="ctr" eaLnBrk="1" fontAlgn="auto" hangingPunct="1">
              <a:spcAft>
                <a:spcPts val="0"/>
              </a:spcAft>
              <a:defRPr/>
            </a:pPr>
            <a:r>
              <a:rPr lang="tr-TR" sz="2800" dirty="0"/>
              <a:t>WIPO</a:t>
            </a:r>
          </a:p>
        </p:txBody>
      </p:sp>
      <p:pic>
        <p:nvPicPr>
          <p:cNvPr id="1026" name="Picture 2"/>
          <p:cNvPicPr>
            <a:picLocks noGrp="1" noChangeAspect="1" noChangeArrowheads="1"/>
          </p:cNvPicPr>
          <p:nvPr>
            <p:ph idx="1"/>
          </p:nvPr>
        </p:nvPicPr>
        <p:blipFill>
          <a:blip r:embed="rId2" cstate="print"/>
          <a:srcRect/>
          <a:stretch>
            <a:fillRect/>
          </a:stretch>
        </p:blipFill>
        <p:spPr bwMode="auto">
          <a:xfrm>
            <a:off x="0" y="980728"/>
            <a:ext cx="9144000" cy="58772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3"/>
          <p:cNvPicPr>
            <a:picLocks noGrp="1" noChangeAspect="1" noChangeArrowheads="1"/>
          </p:cNvPicPr>
          <p:nvPr>
            <p:ph idx="1"/>
          </p:nvPr>
        </p:nvPicPr>
        <p:blipFill>
          <a:blip r:embed="rId2" cstate="print"/>
          <a:srcRect/>
          <a:stretch>
            <a:fillRect/>
          </a:stretch>
        </p:blipFill>
        <p:spPr>
          <a:xfrm>
            <a:off x="1000125" y="1143000"/>
            <a:ext cx="7429500" cy="5072063"/>
          </a:xfrm>
        </p:spPr>
      </p:pic>
      <p:sp>
        <p:nvSpPr>
          <p:cNvPr id="29698" name="Rectangle 2"/>
          <p:cNvSpPr>
            <a:spLocks noGrp="1" noChangeArrowheads="1"/>
          </p:cNvSpPr>
          <p:nvPr>
            <p:ph type="title"/>
          </p:nvPr>
        </p:nvSpPr>
        <p:spPr/>
        <p:txBody>
          <a:bodyPr>
            <a:normAutofit/>
          </a:bodyPr>
          <a:lstStyle/>
          <a:p>
            <a:pPr algn="ctr" eaLnBrk="1" fontAlgn="auto" hangingPunct="1">
              <a:spcAft>
                <a:spcPts val="0"/>
              </a:spcAft>
              <a:defRPr/>
            </a:pPr>
            <a:r>
              <a:rPr lang="tr-TR" sz="2800" dirty="0"/>
              <a:t>MALİYET</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ChangeArrowheads="1"/>
          </p:cNvSpPr>
          <p:nvPr>
            <p:ph idx="1"/>
          </p:nvPr>
        </p:nvSpPr>
        <p:spPr/>
        <p:txBody>
          <a:bodyPr/>
          <a:lstStyle/>
          <a:p>
            <a:pPr algn="ctr" eaLnBrk="1" hangingPunct="1">
              <a:buFont typeface="Wingdings 3" pitchFamily="18" charset="2"/>
              <a:buNone/>
            </a:pPr>
            <a:r>
              <a:rPr lang="tr-TR" dirty="0" smtClean="0"/>
              <a:t>Yaklaşık 45 gün</a:t>
            </a:r>
          </a:p>
          <a:p>
            <a:pPr eaLnBrk="1" hangingPunct="1"/>
            <a:r>
              <a:rPr lang="tr-TR" dirty="0" smtClean="0"/>
              <a:t>Şikayete cevap için karşı tarafa tanınan süre 20 gün</a:t>
            </a:r>
          </a:p>
          <a:p>
            <a:pPr eaLnBrk="1" hangingPunct="1"/>
            <a:r>
              <a:rPr lang="tr-TR" dirty="0" smtClean="0"/>
              <a:t>Hakemlerin karar yazma süresi 14 gün</a:t>
            </a:r>
          </a:p>
          <a:p>
            <a:pPr eaLnBrk="1" hangingPunct="1"/>
            <a:r>
              <a:rPr lang="tr-TR" dirty="0" smtClean="0"/>
              <a:t>Geri kalan süre </a:t>
            </a:r>
            <a:r>
              <a:rPr lang="tr-TR" dirty="0" err="1" smtClean="0"/>
              <a:t>prosedürel</a:t>
            </a:r>
            <a:r>
              <a:rPr lang="tr-TR" dirty="0" smtClean="0"/>
              <a:t> işlemler, e-UDRP sistemi ile daha da kısalacak.</a:t>
            </a:r>
          </a:p>
        </p:txBody>
      </p:sp>
      <p:sp>
        <p:nvSpPr>
          <p:cNvPr id="31746" name="Rectangle 2"/>
          <p:cNvSpPr>
            <a:spLocks noGrp="1" noChangeArrowheads="1"/>
          </p:cNvSpPr>
          <p:nvPr>
            <p:ph type="title"/>
          </p:nvPr>
        </p:nvSpPr>
        <p:spPr/>
        <p:txBody>
          <a:bodyPr/>
          <a:lstStyle/>
          <a:p>
            <a:pPr algn="ctr" eaLnBrk="1" fontAlgn="auto" hangingPunct="1">
              <a:spcAft>
                <a:spcPts val="0"/>
              </a:spcAft>
              <a:defRPr/>
            </a:pPr>
            <a:r>
              <a:rPr lang="tr-TR"/>
              <a:t>SÜRE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74638"/>
            <a:ext cx="8229600" cy="939784"/>
          </a:xfrm>
        </p:spPr>
        <p:txBody>
          <a:bodyPr/>
          <a:lstStyle/>
          <a:p>
            <a:pPr algn="ctr" eaLnBrk="1" fontAlgn="auto" hangingPunct="1">
              <a:spcAft>
                <a:spcPts val="0"/>
              </a:spcAft>
              <a:defRPr/>
            </a:pPr>
            <a:r>
              <a:rPr lang="tr-TR"/>
              <a:t>DİL</a:t>
            </a:r>
          </a:p>
        </p:txBody>
      </p:sp>
      <p:pic>
        <p:nvPicPr>
          <p:cNvPr id="2051" name="Picture 3"/>
          <p:cNvPicPr>
            <a:picLocks noGrp="1" noChangeAspect="1" noChangeArrowheads="1"/>
          </p:cNvPicPr>
          <p:nvPr>
            <p:ph idx="1"/>
          </p:nvPr>
        </p:nvPicPr>
        <p:blipFill>
          <a:blip r:embed="rId2" cstate="print"/>
          <a:srcRect/>
          <a:stretch>
            <a:fillRect/>
          </a:stretch>
        </p:blipFill>
        <p:spPr bwMode="auto">
          <a:xfrm>
            <a:off x="548922" y="980728"/>
            <a:ext cx="8046155" cy="55446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274638"/>
            <a:ext cx="8229600" cy="850900"/>
          </a:xfrm>
        </p:spPr>
        <p:txBody>
          <a:bodyPr>
            <a:normAutofit fontScale="90000"/>
          </a:bodyPr>
          <a:lstStyle/>
          <a:p>
            <a:pPr algn="ctr" eaLnBrk="1" fontAlgn="auto" hangingPunct="1">
              <a:spcAft>
                <a:spcPts val="0"/>
              </a:spcAft>
              <a:defRPr/>
            </a:pPr>
            <a:r>
              <a:rPr lang="tr-TR" dirty="0" smtClean="0"/>
              <a:t>Prosedürü en çok kullanan ülkeler</a:t>
            </a:r>
            <a:endParaRPr lang="tr-TR"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548922" y="1052736"/>
            <a:ext cx="8046155" cy="49543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eaLnBrk="1" fontAlgn="auto" hangingPunct="1">
              <a:spcAft>
                <a:spcPts val="0"/>
              </a:spcAft>
              <a:defRPr/>
            </a:pPr>
            <a:r>
              <a:rPr lang="tr-TR" dirty="0" smtClean="0"/>
              <a:t>Şikayet Edilen Top 15 Ülke</a:t>
            </a:r>
            <a:endParaRPr lang="tr-TR"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548922" y="1052736"/>
            <a:ext cx="8046155" cy="55446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eaLnBrk="1" fontAlgn="auto" hangingPunct="1">
              <a:spcAft>
                <a:spcPts val="0"/>
              </a:spcAft>
              <a:defRPr/>
            </a:pPr>
            <a:r>
              <a:rPr lang="tr-TR" dirty="0" smtClean="0"/>
              <a:t>WIPO Kararları</a:t>
            </a:r>
            <a:endParaRPr lang="tr-TR" dirty="0"/>
          </a:p>
        </p:txBody>
      </p:sp>
      <p:sp>
        <p:nvSpPr>
          <p:cNvPr id="4" name="3 İçerik Yer Tutucusu"/>
          <p:cNvSpPr>
            <a:spLocks noGrp="1"/>
          </p:cNvSpPr>
          <p:nvPr>
            <p:ph idx="1"/>
          </p:nvPr>
        </p:nvSpPr>
        <p:spPr/>
        <p:txBody>
          <a:bodyPr/>
          <a:lstStyle/>
          <a:p>
            <a:pPr>
              <a:buNone/>
            </a:pPr>
            <a:endParaRPr lang="en-US" dirty="0" smtClean="0"/>
          </a:p>
          <a:p>
            <a:r>
              <a:rPr lang="en-US" dirty="0" smtClean="0"/>
              <a:t>Cancellation </a:t>
            </a:r>
            <a:r>
              <a:rPr lang="tr-TR" dirty="0" smtClean="0"/>
              <a:t>		</a:t>
            </a:r>
            <a:r>
              <a:rPr lang="en-US" dirty="0" smtClean="0"/>
              <a:t>230 </a:t>
            </a:r>
            <a:r>
              <a:rPr lang="tr-TR" dirty="0" smtClean="0"/>
              <a:t>			</a:t>
            </a:r>
            <a:r>
              <a:rPr lang="en-US" dirty="0" smtClean="0"/>
              <a:t>1.43% </a:t>
            </a:r>
            <a:endParaRPr lang="tr-TR" dirty="0" smtClean="0"/>
          </a:p>
          <a:p>
            <a:r>
              <a:rPr lang="en-US" dirty="0" smtClean="0"/>
              <a:t>Transfer </a:t>
            </a:r>
            <a:r>
              <a:rPr lang="tr-TR" dirty="0" smtClean="0"/>
              <a:t>	     </a:t>
            </a:r>
            <a:r>
              <a:rPr lang="en-US" dirty="0" smtClean="0"/>
              <a:t>13598 </a:t>
            </a:r>
            <a:r>
              <a:rPr lang="tr-TR" dirty="0" smtClean="0"/>
              <a:t>		       </a:t>
            </a:r>
            <a:r>
              <a:rPr lang="en-US" dirty="0" smtClean="0"/>
              <a:t>84.75% </a:t>
            </a:r>
            <a:endParaRPr lang="tr-TR" dirty="0" smtClean="0"/>
          </a:p>
          <a:p>
            <a:r>
              <a:rPr lang="en-US" dirty="0" smtClean="0"/>
              <a:t>Complaint denied </a:t>
            </a:r>
            <a:r>
              <a:rPr lang="tr-TR" dirty="0" smtClean="0"/>
              <a:t> </a:t>
            </a:r>
            <a:r>
              <a:rPr lang="en-US" dirty="0" smtClean="0"/>
              <a:t>2216 </a:t>
            </a:r>
            <a:r>
              <a:rPr lang="tr-TR" dirty="0" smtClean="0"/>
              <a:t>                </a:t>
            </a:r>
            <a:r>
              <a:rPr lang="en-US" dirty="0" smtClean="0"/>
              <a:t>13.81%</a:t>
            </a:r>
          </a:p>
          <a:p>
            <a:endParaRPr lang="tr-TR"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2 İçerik Yer Tutucusu"/>
          <p:cNvSpPr>
            <a:spLocks noGrp="1"/>
          </p:cNvSpPr>
          <p:nvPr>
            <p:ph idx="1"/>
          </p:nvPr>
        </p:nvSpPr>
        <p:spPr/>
        <p:txBody>
          <a:bodyPr/>
          <a:lstStyle/>
          <a:p>
            <a:pPr eaLnBrk="1" hangingPunct="1"/>
            <a:r>
              <a:rPr lang="tr-TR" dirty="0" smtClean="0"/>
              <a:t>e-UDRP inisiyatifi(14 Aralık 2009)  1 Mart</a:t>
            </a:r>
          </a:p>
          <a:p>
            <a:pPr eaLnBrk="1" hangingPunct="1">
              <a:buFont typeface="Wingdings 3" pitchFamily="18" charset="2"/>
              <a:buNone/>
            </a:pPr>
            <a:r>
              <a:rPr lang="tr-TR" dirty="0" smtClean="0"/>
              <a:t>2010 tarihinden itibaren zorunlu hale gelmiştir.</a:t>
            </a:r>
          </a:p>
          <a:p>
            <a:pPr eaLnBrk="1" hangingPunct="1">
              <a:buFont typeface="Wingdings 3" pitchFamily="18" charset="2"/>
              <a:buNone/>
            </a:pPr>
            <a:endParaRPr lang="tr-TR" dirty="0" smtClean="0"/>
          </a:p>
        </p:txBody>
      </p:sp>
      <p:sp>
        <p:nvSpPr>
          <p:cNvPr id="2" name="1 Başlık"/>
          <p:cNvSpPr>
            <a:spLocks noGrp="1"/>
          </p:cNvSpPr>
          <p:nvPr>
            <p:ph type="title"/>
          </p:nvPr>
        </p:nvSpPr>
        <p:spPr/>
        <p:txBody>
          <a:bodyPr/>
          <a:lstStyle/>
          <a:p>
            <a:pPr algn="ctr" eaLnBrk="1" fontAlgn="auto" hangingPunct="1">
              <a:spcAft>
                <a:spcPts val="0"/>
              </a:spcAft>
              <a:defRPr/>
            </a:pPr>
            <a:r>
              <a:rPr lang="tr-TR" dirty="0" smtClean="0"/>
              <a:t>Yenilikler (I)</a:t>
            </a:r>
            <a:endParaRPr lang="tr-TR"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2 İçerik Yer Tutucusu"/>
          <p:cNvSpPr>
            <a:spLocks noGrp="1"/>
          </p:cNvSpPr>
          <p:nvPr>
            <p:ph idx="1"/>
          </p:nvPr>
        </p:nvSpPr>
        <p:spPr/>
        <p:txBody>
          <a:bodyPr/>
          <a:lstStyle/>
          <a:p>
            <a:pPr eaLnBrk="1" hangingPunct="1"/>
            <a:r>
              <a:rPr lang="tr-TR" dirty="0" smtClean="0"/>
              <a:t>.</a:t>
            </a:r>
            <a:r>
              <a:rPr lang="tr-TR" dirty="0" err="1" smtClean="0"/>
              <a:t>africa</a:t>
            </a:r>
            <a:r>
              <a:rPr lang="tr-TR" dirty="0" smtClean="0"/>
              <a:t>			.</a:t>
            </a:r>
            <a:r>
              <a:rPr lang="tr-TR" dirty="0" err="1" smtClean="0"/>
              <a:t>earth</a:t>
            </a:r>
            <a:endParaRPr lang="tr-TR" dirty="0" smtClean="0"/>
          </a:p>
          <a:p>
            <a:pPr eaLnBrk="1" hangingPunct="1"/>
            <a:r>
              <a:rPr lang="tr-TR" dirty="0" smtClean="0"/>
              <a:t>.al-</a:t>
            </a:r>
            <a:r>
              <a:rPr lang="tr-TR" dirty="0" err="1" smtClean="0"/>
              <a:t>maghrip</a:t>
            </a:r>
            <a:r>
              <a:rPr lang="tr-TR" dirty="0" smtClean="0"/>
              <a:t>		.</a:t>
            </a:r>
            <a:r>
              <a:rPr lang="tr-TR" dirty="0" err="1" smtClean="0"/>
              <a:t>eco</a:t>
            </a:r>
            <a:endParaRPr lang="tr-TR" dirty="0" smtClean="0"/>
          </a:p>
          <a:p>
            <a:pPr eaLnBrk="1" hangingPunct="1"/>
            <a:r>
              <a:rPr lang="tr-TR" dirty="0" smtClean="0"/>
              <a:t>.</a:t>
            </a:r>
            <a:r>
              <a:rPr lang="tr-TR" dirty="0" err="1" smtClean="0"/>
              <a:t>arab</a:t>
            </a:r>
            <a:r>
              <a:rPr lang="tr-TR" dirty="0" smtClean="0"/>
              <a:t>			.</a:t>
            </a:r>
            <a:r>
              <a:rPr lang="tr-TR" dirty="0" err="1" smtClean="0"/>
              <a:t>music</a:t>
            </a:r>
            <a:endParaRPr lang="tr-TR" dirty="0" smtClean="0"/>
          </a:p>
          <a:p>
            <a:pPr eaLnBrk="1" hangingPunct="1"/>
            <a:r>
              <a:rPr lang="tr-TR" dirty="0" smtClean="0"/>
              <a:t>.artist			.roma</a:t>
            </a:r>
          </a:p>
          <a:p>
            <a:pPr eaLnBrk="1" hangingPunct="1"/>
            <a:r>
              <a:rPr lang="tr-TR" dirty="0" smtClean="0"/>
              <a:t>.</a:t>
            </a:r>
            <a:r>
              <a:rPr lang="tr-TR" dirty="0" err="1" smtClean="0"/>
              <a:t>athens</a:t>
            </a:r>
            <a:r>
              <a:rPr lang="tr-TR" dirty="0" smtClean="0"/>
              <a:t>			</a:t>
            </a:r>
            <a:r>
              <a:rPr lang="ja-JP" altLang="en-US" dirty="0" smtClean="0">
                <a:hlinkClick r:id="rId2" action="ppaction://hlinkfile"/>
              </a:rPr>
              <a:t> </a:t>
            </a:r>
            <a:r>
              <a:rPr lang="en-US" altLang="ja-JP" dirty="0" smtClean="0">
                <a:solidFill>
                  <a:srgbClr val="002060"/>
                </a:solidFill>
                <a:hlinkClick r:id="rId2" action="ppaction://hlinkfile"/>
              </a:rPr>
              <a:t>.</a:t>
            </a:r>
            <a:r>
              <a:rPr lang="ja-JP" altLang="en-US" dirty="0" smtClean="0">
                <a:solidFill>
                  <a:srgbClr val="002060"/>
                </a:solidFill>
                <a:hlinkClick r:id="rId2" action="ppaction://hlinkfile"/>
              </a:rPr>
              <a:t>日本</a:t>
            </a:r>
            <a:r>
              <a:rPr lang="ja-JP" altLang="en-US" dirty="0" smtClean="0">
                <a:solidFill>
                  <a:srgbClr val="002060"/>
                </a:solidFill>
              </a:rPr>
              <a:t> </a:t>
            </a:r>
            <a:endParaRPr lang="tr-TR" dirty="0" smtClean="0">
              <a:solidFill>
                <a:srgbClr val="002060"/>
              </a:solidFill>
            </a:endParaRPr>
          </a:p>
          <a:p>
            <a:pPr eaLnBrk="1" hangingPunct="1"/>
            <a:r>
              <a:rPr lang="tr-TR" dirty="0" smtClean="0"/>
              <a:t>.</a:t>
            </a:r>
            <a:r>
              <a:rPr lang="tr-TR" dirty="0" err="1" smtClean="0"/>
              <a:t>paris</a:t>
            </a:r>
            <a:r>
              <a:rPr lang="tr-TR" dirty="0" smtClean="0"/>
              <a:t>			.</a:t>
            </a:r>
            <a:r>
              <a:rPr lang="ar-AE" dirty="0" smtClean="0"/>
              <a:t> عربي </a:t>
            </a:r>
            <a:endParaRPr lang="tr-TR" dirty="0" smtClean="0"/>
          </a:p>
          <a:p>
            <a:pPr eaLnBrk="1" hangingPunct="1"/>
            <a:r>
              <a:rPr lang="tr-TR" dirty="0" smtClean="0"/>
              <a:t>.</a:t>
            </a:r>
            <a:r>
              <a:rPr lang="tr-TR" dirty="0" err="1" smtClean="0"/>
              <a:t>bike</a:t>
            </a:r>
            <a:r>
              <a:rPr lang="tr-TR" dirty="0" smtClean="0"/>
              <a:t>			.</a:t>
            </a:r>
            <a:r>
              <a:rPr lang="tr-TR" dirty="0" err="1" smtClean="0"/>
              <a:t>kurd</a:t>
            </a:r>
            <a:endParaRPr lang="tr-TR" dirty="0" smtClean="0"/>
          </a:p>
          <a:p>
            <a:pPr eaLnBrk="1" hangingPunct="1"/>
            <a:r>
              <a:rPr lang="tr-TR" dirty="0" smtClean="0"/>
              <a:t>.board			.</a:t>
            </a:r>
            <a:r>
              <a:rPr lang="tr-TR" dirty="0" err="1" smtClean="0"/>
              <a:t>hiv</a:t>
            </a:r>
            <a:endParaRPr lang="tr-TR" dirty="0" smtClean="0"/>
          </a:p>
          <a:p>
            <a:pPr eaLnBrk="1" hangingPunct="1"/>
            <a:r>
              <a:rPr lang="tr-TR" dirty="0" smtClean="0"/>
              <a:t>.</a:t>
            </a:r>
            <a:r>
              <a:rPr lang="tr-TR" dirty="0" err="1" smtClean="0"/>
              <a:t>canon</a:t>
            </a:r>
            <a:r>
              <a:rPr lang="tr-TR" dirty="0" smtClean="0"/>
              <a:t>			…………….</a:t>
            </a:r>
          </a:p>
          <a:p>
            <a:pPr eaLnBrk="1" hangingPunct="1">
              <a:buFontTx/>
              <a:buNone/>
            </a:pPr>
            <a:endParaRPr lang="tr-TR" dirty="0" smtClean="0"/>
          </a:p>
          <a:p>
            <a:pPr eaLnBrk="1" hangingPunct="1"/>
            <a:endParaRPr lang="tr-TR" dirty="0" smtClean="0"/>
          </a:p>
        </p:txBody>
      </p:sp>
      <p:sp>
        <p:nvSpPr>
          <p:cNvPr id="2" name="1 Başlık"/>
          <p:cNvSpPr>
            <a:spLocks noGrp="1"/>
          </p:cNvSpPr>
          <p:nvPr>
            <p:ph type="title"/>
          </p:nvPr>
        </p:nvSpPr>
        <p:spPr/>
        <p:txBody>
          <a:bodyPr>
            <a:normAutofit fontScale="90000"/>
          </a:bodyPr>
          <a:lstStyle/>
          <a:p>
            <a:pPr algn="ctr" eaLnBrk="1" fontAlgn="auto" hangingPunct="1">
              <a:spcAft>
                <a:spcPts val="0"/>
              </a:spcAft>
              <a:defRPr/>
            </a:pPr>
            <a:r>
              <a:rPr lang="tr-TR" dirty="0" smtClean="0"/>
              <a:t>Yenilikler (II)</a:t>
            </a:r>
            <a:br>
              <a:rPr lang="tr-TR" dirty="0" smtClean="0"/>
            </a:br>
            <a:r>
              <a:rPr lang="tr-TR" dirty="0" err="1" smtClean="0"/>
              <a:t>ICANN’in</a:t>
            </a:r>
            <a:r>
              <a:rPr lang="tr-TR" dirty="0" smtClean="0"/>
              <a:t> Yeni </a:t>
            </a:r>
            <a:r>
              <a:rPr lang="tr-TR" dirty="0" err="1" smtClean="0"/>
              <a:t>gTLD’s</a:t>
            </a:r>
            <a:r>
              <a:rPr lang="tr-TR" dirty="0" smtClean="0"/>
              <a:t> Programı</a:t>
            </a:r>
            <a:endParaRPr lang="tr-TR" dirty="0"/>
          </a:p>
        </p:txBody>
      </p:sp>
      <p:sp>
        <p:nvSpPr>
          <p:cNvPr id="57348" name="3 Dikdörtgen"/>
          <p:cNvSpPr>
            <a:spLocks noChangeArrowheads="1"/>
          </p:cNvSpPr>
          <p:nvPr/>
        </p:nvSpPr>
        <p:spPr bwMode="auto">
          <a:xfrm>
            <a:off x="2286000" y="2598738"/>
            <a:ext cx="4572000" cy="1384995"/>
          </a:xfrm>
          <a:prstGeom prst="rect">
            <a:avLst/>
          </a:prstGeom>
          <a:noFill/>
          <a:ln w="9525">
            <a:noFill/>
            <a:miter lim="800000"/>
            <a:headEnd/>
            <a:tailEnd/>
          </a:ln>
        </p:spPr>
        <p:txBody>
          <a:bodyPr>
            <a:spAutoFit/>
          </a:bodyPr>
          <a:lstStyle/>
          <a:p>
            <a:endParaRPr lang="tr-TR" sz="2800" dirty="0"/>
          </a:p>
          <a:p>
            <a:r>
              <a:rPr lang="tr-TR" sz="2800" dirty="0"/>
              <a:t> </a:t>
            </a:r>
          </a:p>
          <a:p>
            <a:endParaRPr lang="tr-TR" sz="28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5"/>
          <p:cNvSpPr>
            <a:spLocks noGrp="1" noChangeArrowheads="1"/>
          </p:cNvSpPr>
          <p:nvPr>
            <p:ph idx="1"/>
          </p:nvPr>
        </p:nvSpPr>
        <p:spPr/>
        <p:txBody>
          <a:bodyPr/>
          <a:lstStyle/>
          <a:p>
            <a:pPr eaLnBrk="1" hangingPunct="1">
              <a:lnSpc>
                <a:spcPct val="90000"/>
              </a:lnSpc>
            </a:pPr>
            <a:r>
              <a:rPr lang="tr-TR" sz="2400" dirty="0" smtClean="0">
                <a:hlinkClick r:id="rId2"/>
              </a:rPr>
              <a:t>D2000-1541</a:t>
            </a:r>
            <a:r>
              <a:rPr lang="tr-TR" sz="2400" dirty="0" smtClean="0"/>
              <a:t> </a:t>
            </a:r>
            <a:r>
              <a:rPr lang="tr-TR" sz="2400" dirty="0" err="1" smtClean="0"/>
              <a:t>cemyilmaz</a:t>
            </a:r>
            <a:r>
              <a:rPr lang="tr-TR" sz="2400" dirty="0" smtClean="0"/>
              <a:t>.com 	  	</a:t>
            </a:r>
            <a:r>
              <a:rPr lang="tr-TR" sz="2400" dirty="0" smtClean="0">
                <a:hlinkClick r:id="rId3"/>
              </a:rPr>
              <a:t>Transfer</a:t>
            </a:r>
            <a:endParaRPr lang="tr-TR" sz="2400" dirty="0" smtClean="0"/>
          </a:p>
          <a:p>
            <a:pPr eaLnBrk="1" hangingPunct="1">
              <a:lnSpc>
                <a:spcPct val="90000"/>
              </a:lnSpc>
            </a:pPr>
            <a:r>
              <a:rPr lang="tr-TR" sz="2400" u="sng" dirty="0" smtClean="0">
                <a:solidFill>
                  <a:schemeClr val="accent3"/>
                </a:solidFill>
              </a:rPr>
              <a:t>D2002-0726</a:t>
            </a:r>
            <a:r>
              <a:rPr lang="tr-TR" sz="2400" dirty="0" smtClean="0"/>
              <a:t> </a:t>
            </a:r>
            <a:r>
              <a:rPr lang="tr-TR" sz="2400" dirty="0" err="1" smtClean="0"/>
              <a:t>galatasaray</a:t>
            </a:r>
            <a:r>
              <a:rPr lang="tr-TR" sz="2400" dirty="0" smtClean="0"/>
              <a:t>.com		</a:t>
            </a:r>
            <a:r>
              <a:rPr lang="tr-TR" sz="2400" u="sng" dirty="0" smtClean="0">
                <a:solidFill>
                  <a:schemeClr val="accent3">
                    <a:lumMod val="60000"/>
                    <a:lumOff val="40000"/>
                  </a:schemeClr>
                </a:solidFill>
              </a:rPr>
              <a:t>Transfer</a:t>
            </a:r>
          </a:p>
          <a:p>
            <a:pPr eaLnBrk="1" hangingPunct="1">
              <a:lnSpc>
                <a:spcPct val="90000"/>
              </a:lnSpc>
            </a:pPr>
            <a:r>
              <a:rPr lang="tr-TR" sz="2400" dirty="0" smtClean="0">
                <a:hlinkClick r:id="rId4"/>
              </a:rPr>
              <a:t>D2001-1488</a:t>
            </a:r>
            <a:r>
              <a:rPr lang="tr-TR" sz="2400" dirty="0" smtClean="0"/>
              <a:t> </a:t>
            </a:r>
            <a:r>
              <a:rPr lang="tr-TR" sz="2400" dirty="0" err="1" smtClean="0"/>
              <a:t>akbank</a:t>
            </a:r>
            <a:r>
              <a:rPr lang="tr-TR" sz="2400" dirty="0" smtClean="0"/>
              <a:t>.com 			</a:t>
            </a:r>
            <a:r>
              <a:rPr lang="tr-TR" sz="2400" dirty="0" smtClean="0">
                <a:hlinkClick r:id="rId3"/>
              </a:rPr>
              <a:t>Transfer</a:t>
            </a:r>
            <a:endParaRPr lang="tr-TR" sz="2400" dirty="0" smtClean="0"/>
          </a:p>
          <a:p>
            <a:pPr eaLnBrk="1" hangingPunct="1">
              <a:lnSpc>
                <a:spcPct val="90000"/>
              </a:lnSpc>
            </a:pPr>
            <a:r>
              <a:rPr lang="tr-TR" sz="2400" dirty="0" smtClean="0">
                <a:hlinkClick r:id="rId5"/>
              </a:rPr>
              <a:t>D2005-0805</a:t>
            </a:r>
            <a:r>
              <a:rPr lang="tr-TR" sz="2400" dirty="0" smtClean="0"/>
              <a:t> </a:t>
            </a:r>
            <a:r>
              <a:rPr lang="tr-TR" sz="2400" dirty="0" err="1" smtClean="0"/>
              <a:t>vadaa</a:t>
            </a:r>
            <a:r>
              <a:rPr lang="tr-TR" sz="2400" dirty="0" smtClean="0"/>
              <a:t>.com</a:t>
            </a:r>
            <a:br>
              <a:rPr lang="tr-TR" sz="2400" dirty="0" smtClean="0"/>
            </a:br>
            <a:r>
              <a:rPr lang="tr-TR" sz="2400" dirty="0" smtClean="0"/>
              <a:t>		      </a:t>
            </a:r>
            <a:r>
              <a:rPr lang="tr-TR" sz="2400" dirty="0" err="1" smtClean="0"/>
              <a:t>vadaa</a:t>
            </a:r>
            <a:r>
              <a:rPr lang="tr-TR" sz="2400" dirty="0" smtClean="0"/>
              <a:t>.net 			</a:t>
            </a:r>
            <a:r>
              <a:rPr lang="tr-TR" sz="2400" dirty="0" smtClean="0">
                <a:hlinkClick r:id="rId6"/>
              </a:rPr>
              <a:t>Transfer</a:t>
            </a:r>
            <a:endParaRPr lang="tr-TR" sz="2400" dirty="0" smtClean="0"/>
          </a:p>
          <a:p>
            <a:pPr eaLnBrk="1" hangingPunct="1">
              <a:lnSpc>
                <a:spcPct val="90000"/>
              </a:lnSpc>
            </a:pPr>
            <a:r>
              <a:rPr lang="tr-TR" sz="2400" dirty="0" smtClean="0">
                <a:hlinkClick r:id="rId7"/>
              </a:rPr>
              <a:t>D2007-0596</a:t>
            </a:r>
            <a:r>
              <a:rPr lang="tr-TR" sz="2400" dirty="0" smtClean="0"/>
              <a:t> </a:t>
            </a:r>
            <a:r>
              <a:rPr lang="tr-TR" sz="2400" dirty="0" err="1" smtClean="0"/>
              <a:t>hurriyet</a:t>
            </a:r>
            <a:r>
              <a:rPr lang="tr-TR" sz="2400" dirty="0" smtClean="0"/>
              <a:t>.com			</a:t>
            </a:r>
            <a:r>
              <a:rPr lang="tr-TR" sz="2400" dirty="0" smtClean="0">
                <a:hlinkClick r:id="rId8"/>
              </a:rPr>
              <a:t>Transfer</a:t>
            </a:r>
            <a:endParaRPr lang="tr-TR" sz="2400" dirty="0" smtClean="0"/>
          </a:p>
          <a:p>
            <a:pPr eaLnBrk="1" hangingPunct="1">
              <a:lnSpc>
                <a:spcPct val="90000"/>
              </a:lnSpc>
            </a:pPr>
            <a:r>
              <a:rPr lang="tr-TR" sz="2400" dirty="0" smtClean="0">
                <a:hlinkClick r:id="rId9"/>
              </a:rPr>
              <a:t>D2007-0614</a:t>
            </a:r>
            <a:r>
              <a:rPr lang="tr-TR" sz="2400" dirty="0" smtClean="0"/>
              <a:t> </a:t>
            </a:r>
            <a:r>
              <a:rPr lang="tr-TR" sz="2400" dirty="0" err="1" smtClean="0"/>
              <a:t>turkcell</a:t>
            </a:r>
            <a:r>
              <a:rPr lang="tr-TR" sz="2400" dirty="0" smtClean="0"/>
              <a:t>-</a:t>
            </a:r>
            <a:r>
              <a:rPr lang="tr-TR" sz="2400" dirty="0" err="1" smtClean="0"/>
              <a:t>ditomito</a:t>
            </a:r>
            <a:r>
              <a:rPr lang="tr-TR" sz="2400" dirty="0" smtClean="0"/>
              <a:t>.com</a:t>
            </a:r>
            <a:r>
              <a:rPr lang="tr-TR" sz="2400" smtClean="0"/>
              <a:t>	</a:t>
            </a:r>
            <a:r>
              <a:rPr lang="tr-TR" sz="2400" smtClean="0">
                <a:hlinkClick r:id="rId10"/>
              </a:rPr>
              <a:t>Transfer</a:t>
            </a:r>
            <a:endParaRPr lang="tr-TR" sz="2400" dirty="0" smtClean="0"/>
          </a:p>
          <a:p>
            <a:pPr eaLnBrk="1" hangingPunct="1">
              <a:lnSpc>
                <a:spcPct val="90000"/>
              </a:lnSpc>
            </a:pPr>
            <a:r>
              <a:rPr lang="tr-TR" sz="2400" dirty="0" smtClean="0">
                <a:hlinkClick r:id="rId11"/>
              </a:rPr>
              <a:t>D2008-0111</a:t>
            </a:r>
            <a:r>
              <a:rPr lang="tr-TR" sz="2400" dirty="0" smtClean="0"/>
              <a:t>digiturk.com 			</a:t>
            </a:r>
            <a:r>
              <a:rPr lang="tr-TR" sz="2400" dirty="0" smtClean="0">
                <a:hlinkClick r:id="rId12"/>
              </a:rPr>
              <a:t>Transfer</a:t>
            </a:r>
            <a:endParaRPr lang="tr-TR" sz="2400" dirty="0" smtClean="0"/>
          </a:p>
          <a:p>
            <a:pPr eaLnBrk="1" hangingPunct="1">
              <a:lnSpc>
                <a:spcPct val="90000"/>
              </a:lnSpc>
            </a:pPr>
            <a:r>
              <a:rPr lang="tr-TR" sz="2400" u="sng" dirty="0" smtClean="0">
                <a:solidFill>
                  <a:schemeClr val="accent3"/>
                </a:solidFill>
              </a:rPr>
              <a:t>D2009-1338</a:t>
            </a:r>
            <a:r>
              <a:rPr lang="tr-TR" sz="2400" dirty="0" smtClean="0"/>
              <a:t> </a:t>
            </a:r>
            <a:r>
              <a:rPr lang="tr-TR" sz="2400" dirty="0" err="1" smtClean="0"/>
              <a:t>fenerbahce</a:t>
            </a:r>
            <a:r>
              <a:rPr lang="tr-TR" sz="2400" dirty="0" smtClean="0"/>
              <a:t>.com		</a:t>
            </a:r>
            <a:r>
              <a:rPr lang="tr-TR" sz="2400" u="sng" dirty="0" smtClean="0">
                <a:solidFill>
                  <a:schemeClr val="accent3"/>
                </a:solidFill>
              </a:rPr>
              <a:t>Transfer</a:t>
            </a:r>
          </a:p>
          <a:p>
            <a:pPr eaLnBrk="1" hangingPunct="1">
              <a:lnSpc>
                <a:spcPct val="90000"/>
              </a:lnSpc>
              <a:buFontTx/>
              <a:buNone/>
            </a:pPr>
            <a:r>
              <a:rPr lang="tr-TR" sz="2400" dirty="0" smtClean="0"/>
              <a:t>Diğer kararlar için </a:t>
            </a:r>
            <a:r>
              <a:rPr lang="tr-TR" sz="2400" dirty="0" smtClean="0">
                <a:hlinkClick r:id="rId13"/>
              </a:rPr>
              <a:t>www.</a:t>
            </a:r>
            <a:r>
              <a:rPr lang="tr-TR" sz="2400" dirty="0" err="1" smtClean="0">
                <a:hlinkClick r:id="rId13"/>
              </a:rPr>
              <a:t>wipo</a:t>
            </a:r>
            <a:r>
              <a:rPr lang="tr-TR" sz="2400" dirty="0" smtClean="0">
                <a:hlinkClick r:id="rId13"/>
              </a:rPr>
              <a:t>.</a:t>
            </a:r>
            <a:r>
              <a:rPr lang="tr-TR" sz="2400" dirty="0" err="1" smtClean="0">
                <a:hlinkClick r:id="rId13"/>
              </a:rPr>
              <a:t>int</a:t>
            </a:r>
            <a:r>
              <a:rPr lang="tr-TR" sz="2400" dirty="0" smtClean="0"/>
              <a:t>  </a:t>
            </a:r>
          </a:p>
          <a:p>
            <a:pPr eaLnBrk="1" hangingPunct="1">
              <a:lnSpc>
                <a:spcPct val="90000"/>
              </a:lnSpc>
            </a:pPr>
            <a:endParaRPr lang="tr-TR" sz="2400" dirty="0" smtClean="0"/>
          </a:p>
          <a:p>
            <a:pPr eaLnBrk="1" hangingPunct="1">
              <a:lnSpc>
                <a:spcPct val="90000"/>
              </a:lnSpc>
            </a:pPr>
            <a:endParaRPr lang="tr-TR" sz="2400" dirty="0" smtClean="0"/>
          </a:p>
        </p:txBody>
      </p:sp>
      <p:sp>
        <p:nvSpPr>
          <p:cNvPr id="50178" name="Rectangle 2"/>
          <p:cNvSpPr>
            <a:spLocks noGrp="1" noChangeArrowheads="1"/>
          </p:cNvSpPr>
          <p:nvPr>
            <p:ph type="title"/>
          </p:nvPr>
        </p:nvSpPr>
        <p:spPr>
          <a:xfrm>
            <a:off x="468313" y="260350"/>
            <a:ext cx="8229600" cy="639763"/>
          </a:xfrm>
        </p:spPr>
        <p:txBody>
          <a:bodyPr>
            <a:normAutofit fontScale="90000"/>
          </a:bodyPr>
          <a:lstStyle/>
          <a:p>
            <a:pPr algn="ctr" eaLnBrk="1" fontAlgn="auto" hangingPunct="1">
              <a:spcAft>
                <a:spcPts val="0"/>
              </a:spcAft>
              <a:defRPr/>
            </a:pPr>
            <a:r>
              <a:rPr lang="tr-TR" sz="4000" dirty="0"/>
              <a:t>TÜRKİYE</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r>
              <a:rPr lang="tr-TR" b="1" dirty="0" smtClean="0"/>
              <a:t>TÜRK TİCARET KANUNU</a:t>
            </a:r>
            <a:endParaRPr lang="tr-TR" dirty="0" smtClean="0"/>
          </a:p>
          <a:p>
            <a:r>
              <a:rPr lang="tr-TR" b="1" u="sng" dirty="0" smtClean="0"/>
              <a:t>Kanun No. 6102</a:t>
            </a:r>
            <a:endParaRPr lang="tr-TR" dirty="0" smtClean="0"/>
          </a:p>
          <a:p>
            <a:r>
              <a:rPr lang="tr-TR" b="1" u="sng" dirty="0" smtClean="0"/>
              <a:t>Kabul Tarihi: 13/1/2011 </a:t>
            </a:r>
            <a:endParaRPr lang="tr-TR" dirty="0" smtClean="0"/>
          </a:p>
          <a:p>
            <a:pPr>
              <a:buNone/>
            </a:pPr>
            <a:endParaRPr lang="tr-TR" b="1" dirty="0" smtClean="0"/>
          </a:p>
          <a:p>
            <a:pPr>
              <a:buNone/>
            </a:pPr>
            <a:r>
              <a:rPr lang="tr-TR" b="1" dirty="0" smtClean="0"/>
              <a:t>Elektronik işlemler ve bilgi toplumu hizmetleri</a:t>
            </a:r>
            <a:endParaRPr lang="tr-TR" dirty="0" smtClean="0"/>
          </a:p>
          <a:p>
            <a:r>
              <a:rPr lang="tr-TR" b="1" dirty="0" smtClean="0"/>
              <a:t>I - İnternet sitesi</a:t>
            </a:r>
            <a:endParaRPr lang="tr-TR" dirty="0" smtClean="0"/>
          </a:p>
          <a:p>
            <a:r>
              <a:rPr lang="tr-TR" b="1" dirty="0" smtClean="0"/>
              <a:t>MADDE 1524</a:t>
            </a:r>
            <a:r>
              <a:rPr lang="tr-TR" dirty="0" smtClean="0"/>
              <a:t>-</a:t>
            </a:r>
            <a:r>
              <a:rPr lang="tr-TR" b="1" dirty="0" smtClean="0"/>
              <a:t> </a:t>
            </a:r>
            <a:r>
              <a:rPr lang="tr-TR" dirty="0" smtClean="0"/>
              <a:t>(1)</a:t>
            </a:r>
            <a:r>
              <a:rPr lang="tr-TR" b="1" dirty="0" smtClean="0"/>
              <a:t> </a:t>
            </a:r>
            <a:r>
              <a:rPr lang="tr-TR" sz="2400" dirty="0" smtClean="0"/>
              <a:t>Her sermaye şirketi, bir internet sitesi açmak, şirketin internet sitesi zaten mevcutsa bu sitenin belli bir bölümünü aşağıdaki hususların yayımlanmasına özgülemek zorundadır. </a:t>
            </a:r>
            <a:endParaRPr lang="tr-TR" sz="2400" dirty="0"/>
          </a:p>
        </p:txBody>
      </p:sp>
      <p:sp>
        <p:nvSpPr>
          <p:cNvPr id="3" name="2 Başlık"/>
          <p:cNvSpPr>
            <a:spLocks noGrp="1"/>
          </p:cNvSpPr>
          <p:nvPr>
            <p:ph type="title"/>
          </p:nvPr>
        </p:nvSpPr>
        <p:spPr/>
        <p:txBody>
          <a:bodyPr/>
          <a:lstStyle/>
          <a:p>
            <a:pPr algn="ctr"/>
            <a:r>
              <a:rPr lang="tr-TR" dirty="0" smtClean="0"/>
              <a:t>TÜRKİYE</a:t>
            </a:r>
            <a:endParaRPr lang="tr-T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idx="1"/>
          </p:nvPr>
        </p:nvSpPr>
        <p:spPr/>
        <p:txBody>
          <a:bodyPr/>
          <a:lstStyle/>
          <a:p>
            <a:pPr eaLnBrk="1" hangingPunct="1">
              <a:lnSpc>
                <a:spcPct val="90000"/>
              </a:lnSpc>
              <a:buFontTx/>
              <a:buNone/>
            </a:pPr>
            <a:endParaRPr lang="tr-TR" sz="2400" dirty="0" smtClean="0"/>
          </a:p>
          <a:p>
            <a:pPr eaLnBrk="1" hangingPunct="1">
              <a:lnSpc>
                <a:spcPct val="90000"/>
              </a:lnSpc>
              <a:buFontTx/>
              <a:buNone/>
            </a:pPr>
            <a:r>
              <a:rPr lang="tr-TR" sz="2400" dirty="0" smtClean="0"/>
              <a:t>				</a:t>
            </a:r>
          </a:p>
          <a:p>
            <a:pPr eaLnBrk="1" hangingPunct="1">
              <a:lnSpc>
                <a:spcPct val="90000"/>
              </a:lnSpc>
              <a:buFontTx/>
              <a:buNone/>
            </a:pPr>
            <a:r>
              <a:rPr lang="tr-TR" sz="2400" dirty="0" smtClean="0"/>
              <a:t>				Teşekkürler!!!</a:t>
            </a:r>
          </a:p>
          <a:p>
            <a:pPr eaLnBrk="1" hangingPunct="1">
              <a:lnSpc>
                <a:spcPct val="90000"/>
              </a:lnSpc>
              <a:buFontTx/>
              <a:buNone/>
            </a:pPr>
            <a:r>
              <a:rPr lang="tr-TR" sz="2400" dirty="0" smtClean="0"/>
              <a:t>		  </a:t>
            </a:r>
          </a:p>
          <a:p>
            <a:pPr algn="ctr" eaLnBrk="1" hangingPunct="1">
              <a:lnSpc>
                <a:spcPct val="90000"/>
              </a:lnSpc>
              <a:buFontTx/>
              <a:buNone/>
            </a:pPr>
            <a:r>
              <a:rPr lang="tr-TR" sz="2400" dirty="0" err="1" smtClean="0">
                <a:hlinkClick r:id="rId2"/>
              </a:rPr>
              <a:t>dilekustun</a:t>
            </a:r>
            <a:r>
              <a:rPr lang="tr-TR" sz="2400" dirty="0" smtClean="0">
                <a:hlinkClick r:id="rId2"/>
              </a:rPr>
              <a:t>@</a:t>
            </a:r>
            <a:r>
              <a:rPr lang="tr-TR" sz="2400" dirty="0" err="1" smtClean="0">
                <a:hlinkClick r:id="rId2"/>
              </a:rPr>
              <a:t>istanbulpatent</a:t>
            </a:r>
            <a:r>
              <a:rPr lang="tr-TR" sz="2400" dirty="0" smtClean="0">
                <a:hlinkClick r:id="rId2"/>
              </a:rPr>
              <a:t>.com</a:t>
            </a:r>
            <a:endParaRPr lang="tr-TR" sz="2400" dirty="0" smtClean="0"/>
          </a:p>
          <a:p>
            <a:pPr eaLnBrk="1" hangingPunct="1">
              <a:lnSpc>
                <a:spcPct val="90000"/>
              </a:lnSpc>
              <a:buFontTx/>
              <a:buNone/>
            </a:pPr>
            <a:endParaRPr lang="tr-TR" sz="2400" dirty="0" smtClean="0"/>
          </a:p>
          <a:p>
            <a:pPr eaLnBrk="1" hangingPunct="1">
              <a:lnSpc>
                <a:spcPct val="90000"/>
              </a:lnSpc>
              <a:buFontTx/>
              <a:buNone/>
            </a:pPr>
            <a:r>
              <a:rPr lang="tr-TR" sz="2400" dirty="0" smtClean="0"/>
              <a:t>		</a:t>
            </a:r>
            <a:r>
              <a:rPr lang="tr-TR" sz="2400" dirty="0" err="1" smtClean="0"/>
              <a:t>Istanbul</a:t>
            </a:r>
            <a:r>
              <a:rPr lang="tr-TR" sz="2400" dirty="0" smtClean="0"/>
              <a:t> Patent &amp; Marka Danışmanlık </a:t>
            </a:r>
            <a:r>
              <a:rPr lang="tr-TR" sz="2400" dirty="0" err="1" smtClean="0"/>
              <a:t>Ltd.Şti</a:t>
            </a:r>
            <a:r>
              <a:rPr lang="tr-TR" sz="2400" dirty="0" smtClean="0"/>
              <a:t>. </a:t>
            </a:r>
          </a:p>
          <a:p>
            <a:pPr eaLnBrk="1" hangingPunct="1">
              <a:lnSpc>
                <a:spcPct val="90000"/>
              </a:lnSpc>
              <a:buFontTx/>
              <a:buNone/>
            </a:pPr>
            <a:r>
              <a:rPr lang="tr-TR" sz="2400" dirty="0" smtClean="0"/>
              <a:t>			</a:t>
            </a:r>
            <a:r>
              <a:rPr lang="tr-TR" sz="2400" dirty="0" err="1" smtClean="0"/>
              <a:t>Copyright</a:t>
            </a:r>
            <a:r>
              <a:rPr lang="tr-TR" sz="2400" smtClean="0"/>
              <a:t> </a:t>
            </a:r>
            <a:r>
              <a:rPr lang="tr-TR" sz="2400" smtClean="0">
                <a:sym typeface="Symbol" pitchFamily="18" charset="2"/>
              </a:rPr>
              <a:t></a:t>
            </a:r>
            <a:r>
              <a:rPr lang="tr-TR" sz="2400" smtClean="0"/>
              <a:t> 2011-Avukat Dilek USTUN</a:t>
            </a:r>
          </a:p>
          <a:p>
            <a:pPr algn="ctr" eaLnBrk="1" hangingPunct="1">
              <a:lnSpc>
                <a:spcPct val="90000"/>
              </a:lnSpc>
              <a:buFontTx/>
              <a:buNone/>
            </a:pPr>
            <a:r>
              <a:rPr lang="tr-TR" sz="2400" dirty="0" smtClean="0"/>
              <a:t> </a:t>
            </a:r>
          </a:p>
          <a:p>
            <a:pPr eaLnBrk="1" hangingPunct="1">
              <a:lnSpc>
                <a:spcPct val="90000"/>
              </a:lnSpc>
              <a:buFontTx/>
              <a:buNone/>
            </a:pPr>
            <a:endParaRPr lang="tr-TR" sz="2400" dirty="0" smtClean="0"/>
          </a:p>
          <a:p>
            <a:pPr eaLnBrk="1" hangingPunct="1">
              <a:lnSpc>
                <a:spcPct val="90000"/>
              </a:lnSpc>
              <a:buFontTx/>
              <a:buNone/>
            </a:pPr>
            <a:r>
              <a:rPr lang="tr-TR" sz="2400" dirty="0" smtClean="0"/>
              <a:t>			</a:t>
            </a:r>
          </a:p>
        </p:txBody>
      </p:sp>
      <p:sp>
        <p:nvSpPr>
          <p:cNvPr id="55298" name="Rectangle 2"/>
          <p:cNvSpPr>
            <a:spLocks noGrp="1" noChangeArrowheads="1"/>
          </p:cNvSpPr>
          <p:nvPr>
            <p:ph type="title"/>
          </p:nvPr>
        </p:nvSpPr>
        <p:spPr/>
        <p:txBody>
          <a:bodyPr/>
          <a:lstStyle/>
          <a:p>
            <a:pPr eaLnBrk="1" fontAlgn="auto" hangingPunct="1">
              <a:spcAft>
                <a:spcPts val="0"/>
              </a:spcAft>
              <a:defRPr/>
            </a:pPr>
            <a:endParaRPr lang="tr-TR" dirty="0"/>
          </a:p>
        </p:txBody>
      </p:sp>
      <p:sp>
        <p:nvSpPr>
          <p:cNvPr id="65540"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tr-T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labalık">
  <a:themeElements>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Kalabalık">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Kalabalı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Override1.xml><?xml version="1.0" encoding="utf-8"?>
<a:themeOverride xmlns:a="http://schemas.openxmlformats.org/drawingml/2006/main">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820</TotalTime>
  <Words>1700</Words>
  <Application>Microsoft Office PowerPoint</Application>
  <PresentationFormat>On-screen Show (4:3)</PresentationFormat>
  <Paragraphs>229</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Kalabalık</vt:lpstr>
      <vt:lpstr>INTERNET ALAN ADLARI  DOMAIN NAMES</vt:lpstr>
      <vt:lpstr>Generic Top Level Domains (gTLDs) </vt:lpstr>
      <vt:lpstr>ICANN</vt:lpstr>
      <vt:lpstr>International Domain Names (IDNs)</vt:lpstr>
      <vt:lpstr>International Domain Names (IDNs)</vt:lpstr>
      <vt:lpstr>International Domain Names (IDNs)</vt:lpstr>
      <vt:lpstr>ccTLDs: Country Code Top Level Domains: Ülke kodlarını içeren üst alan adları</vt:lpstr>
      <vt:lpstr>INTERNET ALAN ADLARI  DOMAIN NAMES</vt:lpstr>
      <vt:lpstr>İnternet Alan Adı Uyuşmazlıkları </vt:lpstr>
      <vt:lpstr>İnternet Alan Adı Uyuşmazlıkları</vt:lpstr>
      <vt:lpstr>PowerPoint Presentation</vt:lpstr>
      <vt:lpstr>PowerPoint Presentation</vt:lpstr>
      <vt:lpstr>UYUŞMAZLIK ÇÖZÜM YOLLARI</vt:lpstr>
      <vt:lpstr>UYUŞMAZLIK ÇÖZÜM YOLLARI</vt:lpstr>
      <vt:lpstr>UYUŞMAZLIK ÇÖZÜM YOLLARI</vt:lpstr>
      <vt:lpstr>UYUŞMAZLIK ÇÖZÜM YOLLARI</vt:lpstr>
      <vt:lpstr>UYUŞMAZLIĞIN ALTERNATİF ÇÖZÜM YOLLARI</vt:lpstr>
      <vt:lpstr>UYUŞMAZLIĞIN ALTERNATİF ÇÖZÜM YOLLARI</vt:lpstr>
      <vt:lpstr>UYUŞMAZLIĞIN ALTERNATİF ÇÖZÜM YOLLARI</vt:lpstr>
      <vt:lpstr>UYUŞMAZLIĞIN ALTERNATİF ÇÖZÜM YOLLARI</vt:lpstr>
      <vt:lpstr>KÖTÜ NİYETLİ TESCİL VE KULLANIM</vt:lpstr>
      <vt:lpstr>PowerPoint Presentation</vt:lpstr>
      <vt:lpstr>KÖTÜ NİYETLİ TESCİL VE KULLANIM</vt:lpstr>
      <vt:lpstr>PowerPoint Presentation</vt:lpstr>
      <vt:lpstr>KÖTÜ NİYETLİ TESCİL VE KULLANIM</vt:lpstr>
      <vt:lpstr>PowerPoint Presentation</vt:lpstr>
      <vt:lpstr>PowerPoint Presentation</vt:lpstr>
      <vt:lpstr>UYUŞMAZLIĞIN ALTERNATİF ÇÖZÜM YOLLARI</vt:lpstr>
      <vt:lpstr>UYUŞMAZLIĞIN ALTERNATİF ÇÖZÜM YOLLARI</vt:lpstr>
      <vt:lpstr>UYUŞMAZLIK ÇÖZÜM YOLLARI</vt:lpstr>
      <vt:lpstr>UYUŞMAZLIĞIN ALTERNATİF ÇÖZÜM YOLLARI</vt:lpstr>
      <vt:lpstr>WIPO hangi alan adı uyuşmazlıklarını çözer?</vt:lpstr>
      <vt:lpstr>WIPO</vt:lpstr>
      <vt:lpstr>WIPO Panelists-Bütün Kıtalar-55 ülkeden 400 uzman</vt:lpstr>
      <vt:lpstr>WIPO</vt:lpstr>
      <vt:lpstr>MALİYET</vt:lpstr>
      <vt:lpstr>SÜRE</vt:lpstr>
      <vt:lpstr>DİL</vt:lpstr>
      <vt:lpstr>Prosedürü en çok kullanan ülkeler</vt:lpstr>
      <vt:lpstr>Şikayet Edilen Top 15 Ülke</vt:lpstr>
      <vt:lpstr>WIPO Kararları</vt:lpstr>
      <vt:lpstr>Yenilikler (I)</vt:lpstr>
      <vt:lpstr>Yenilikler (II) ICANN’in Yeni gTLD’s Programı</vt:lpstr>
      <vt:lpstr>TÜRKİYE</vt:lpstr>
      <vt:lpstr>TÜRKİYE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 ALAN ADLARI DOMAIN NAMES</dc:title>
  <dc:creator>pc</dc:creator>
  <cp:lastModifiedBy>Korcan</cp:lastModifiedBy>
  <cp:revision>388</cp:revision>
  <dcterms:created xsi:type="dcterms:W3CDTF">2009-01-05T13:39:39Z</dcterms:created>
  <dcterms:modified xsi:type="dcterms:W3CDTF">2011-11-28T06:52:21Z</dcterms:modified>
</cp:coreProperties>
</file>