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25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7A6A6CB1-A2D1-4615-9F3C-DED3683F9140}" type="datetimeFigureOut">
              <a:rPr lang="tr-TR" smtClean="0"/>
              <a:t>17.11.2012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D57AE9A-DDBC-4C65-9131-67B6290E7429}"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7A6A6CB1-A2D1-4615-9F3C-DED3683F9140}" type="datetimeFigureOut">
              <a:rPr lang="tr-TR" smtClean="0"/>
              <a:t>17.11.2012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D57AE9A-DDBC-4C65-9131-67B6290E7429}" type="slidenum">
              <a:rPr lang="tr-TR" smtClean="0"/>
              <a:t>‹#›</a:t>
            </a:fld>
            <a:endParaRPr lang="tr-TR"/>
          </a:p>
        </p:txBody>
      </p:sp>
      <p:sp>
        <p:nvSpPr>
          <p:cNvPr id="7" name="Title 6"/>
          <p:cNvSpPr>
            <a:spLocks noGrp="1"/>
          </p:cNvSpPr>
          <p:nvPr>
            <p:ph type="title"/>
          </p:nvPr>
        </p:nvSpPr>
        <p:spPr/>
        <p:txBody>
          <a:bodyPr/>
          <a:lstStyle/>
          <a:p>
            <a:r>
              <a:rPr lang="tr-TR" smtClean="0"/>
              <a:t>Asıl başlık stili için tıklatın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7A6A6CB1-A2D1-4615-9F3C-DED3683F9140}" type="datetimeFigureOut">
              <a:rPr lang="tr-TR" smtClean="0"/>
              <a:t>17.11.2012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D57AE9A-DDBC-4C65-9131-67B6290E7429}"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5" name="Date Placeholder 4"/>
          <p:cNvSpPr>
            <a:spLocks noGrp="1"/>
          </p:cNvSpPr>
          <p:nvPr>
            <p:ph type="dt" sz="half" idx="10"/>
          </p:nvPr>
        </p:nvSpPr>
        <p:spPr/>
        <p:txBody>
          <a:bodyPr/>
          <a:lstStyle/>
          <a:p>
            <a:fld id="{7A6A6CB1-A2D1-4615-9F3C-DED3683F9140}" type="datetimeFigureOut">
              <a:rPr lang="tr-TR" smtClean="0"/>
              <a:t>17.11.2012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D57AE9A-DDBC-4C65-9131-67B6290E7429}" type="slidenum">
              <a:rPr lang="tr-TR" smtClean="0"/>
              <a:t>‹#›</a:t>
            </a:fld>
            <a:endParaRPr lang="tr-TR"/>
          </a:p>
        </p:txBody>
      </p:sp>
      <p:sp>
        <p:nvSpPr>
          <p:cNvPr id="9" name="Content Placeholder 8"/>
          <p:cNvSpPr>
            <a:spLocks noGrp="1"/>
          </p:cNvSpPr>
          <p:nvPr>
            <p:ph sz="quarter" idx="13"/>
          </p:nvPr>
        </p:nvSpPr>
        <p:spPr>
          <a:xfrm>
            <a:off x="676655" y="2679192"/>
            <a:ext cx="3822192" cy="34472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7A6A6CB1-A2D1-4615-9F3C-DED3683F9140}" type="datetimeFigureOut">
              <a:rPr lang="tr-TR" smtClean="0"/>
              <a:t>17.11.2012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D57AE9A-DDBC-4C65-9131-67B6290E7429}"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7A6A6CB1-A2D1-4615-9F3C-DED3683F9140}" type="datetimeFigureOut">
              <a:rPr lang="tr-TR" smtClean="0"/>
              <a:t>17.11.2012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D57AE9A-DDBC-4C65-9131-67B6290E7429}"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7A6A6CB1-A2D1-4615-9F3C-DED3683F9140}" type="datetimeFigureOut">
              <a:rPr lang="tr-TR" smtClean="0"/>
              <a:t>17.11.2012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D57AE9A-DDBC-4C65-9131-67B6290E7429}"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A6A6CB1-A2D1-4615-9F3C-DED3683F9140}" type="datetimeFigureOut">
              <a:rPr lang="tr-TR" smtClean="0"/>
              <a:t>17.11.2012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D57AE9A-DDBC-4C65-9131-67B6290E7429}" type="slidenum">
              <a:rPr lang="tr-TR" smtClean="0"/>
              <a:t>‹#›</a:t>
            </a:fld>
            <a:endParaRPr lang="tr-T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7A6A6CB1-A2D1-4615-9F3C-DED3683F9140}" type="datetimeFigureOut">
              <a:rPr lang="tr-TR" smtClean="0"/>
              <a:t>17.11.2012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D57AE9A-DDBC-4C65-9131-67B6290E7429}" type="slidenum">
              <a:rPr lang="tr-TR" smtClean="0"/>
              <a:t>‹#›</a:t>
            </a:fld>
            <a:endParaRPr lang="tr-T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7A6A6CB1-A2D1-4615-9F3C-DED3683F9140}" type="datetimeFigureOut">
              <a:rPr lang="tr-TR" smtClean="0"/>
              <a:t>17.11.2012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D57AE9A-DDBC-4C65-9131-67B6290E7429}"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A6A6CB1-A2D1-4615-9F3C-DED3683F9140}" type="datetimeFigureOut">
              <a:rPr lang="tr-TR" smtClean="0"/>
              <a:t>17.11.2012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D57AE9A-DDBC-4C65-9131-67B6290E7429}" type="slidenum">
              <a:rPr lang="tr-TR" smtClean="0"/>
              <a:t>‹#›</a:t>
            </a:fld>
            <a:endParaRPr lang="tr-T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7A6A6CB1-A2D1-4615-9F3C-DED3683F9140}" type="datetimeFigureOut">
              <a:rPr lang="tr-TR" smtClean="0"/>
              <a:t>17.11.2012</a:t>
            </a:fld>
            <a:endParaRPr lang="tr-T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tr-T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FD57AE9A-DDBC-4C65-9131-67B6290E7429}" type="slidenum">
              <a:rPr lang="tr-TR" smtClean="0"/>
              <a:t>‹#›</a:t>
            </a:fld>
            <a:endParaRPr lang="tr-T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3568" y="548680"/>
            <a:ext cx="7772400" cy="5616624"/>
          </a:xfrm>
        </p:spPr>
        <p:txBody>
          <a:bodyPr/>
          <a:lstStyle/>
          <a:p>
            <a:r>
              <a:rPr lang="tr-TR" b="1" dirty="0"/>
              <a:t>AIPPI TÜRKİYE – FİKRİ VE SINAİ MÜLKİYET HAKLARINI KORUMA DERNEĞİ SOSYAL İLİŞKİLER VE ORGANİZASYON ÇALIŞMA GRUBU 2012 YILI FAALİYET RAPORU</a:t>
            </a:r>
            <a:r>
              <a:rPr lang="tr-TR" dirty="0"/>
              <a:t/>
            </a:r>
            <a:br>
              <a:rPr lang="tr-TR" dirty="0"/>
            </a:br>
            <a:endParaRPr lang="tr-TR" dirty="0"/>
          </a:p>
        </p:txBody>
      </p:sp>
    </p:spTree>
    <p:extLst>
      <p:ext uri="{BB962C8B-B14F-4D97-AF65-F5344CB8AC3E}">
        <p14:creationId xmlns:p14="http://schemas.microsoft.com/office/powerpoint/2010/main" val="373557382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72067" y="404664"/>
            <a:ext cx="7408333" cy="5721499"/>
          </a:xfrm>
        </p:spPr>
        <p:txBody>
          <a:bodyPr>
            <a:normAutofit/>
          </a:bodyPr>
          <a:lstStyle/>
          <a:p>
            <a:pPr marL="0" indent="0" algn="just">
              <a:buNone/>
            </a:pPr>
            <a:r>
              <a:rPr lang="tr-TR" dirty="0"/>
              <a:t>G</a:t>
            </a:r>
            <a:r>
              <a:rPr lang="tr-TR" dirty="0" smtClean="0"/>
              <a:t>rubumuz </a:t>
            </a:r>
            <a:r>
              <a:rPr lang="tr-TR" dirty="0"/>
              <a:t>bu seneki etkinliklerinde M. Fatih Güçlü koordinatörlüğünde aşağıdaki üyeleri ile derneğimize hizmet verme gayreti içerisinde olmuştur</a:t>
            </a:r>
            <a:r>
              <a:rPr lang="tr-TR" dirty="0" smtClean="0"/>
              <a:t>;</a:t>
            </a:r>
          </a:p>
          <a:p>
            <a:pPr marL="0" indent="0">
              <a:buNone/>
            </a:pPr>
            <a:endParaRPr lang="tr-TR" dirty="0"/>
          </a:p>
          <a:p>
            <a:pPr marL="457200" lvl="0" indent="-457200">
              <a:buFont typeface="+mj-lt"/>
              <a:buAutoNum type="arabicPeriod"/>
            </a:pPr>
            <a:r>
              <a:rPr lang="tr-TR" dirty="0"/>
              <a:t>Güven Çalık, </a:t>
            </a:r>
          </a:p>
          <a:p>
            <a:pPr marL="457200" lvl="0" indent="-457200">
              <a:buFont typeface="+mj-lt"/>
              <a:buAutoNum type="arabicPeriod"/>
            </a:pPr>
            <a:r>
              <a:rPr lang="tr-TR" dirty="0"/>
              <a:t>Nuriye Yavan, </a:t>
            </a:r>
          </a:p>
          <a:p>
            <a:pPr marL="457200" lvl="0" indent="-457200">
              <a:buFont typeface="+mj-lt"/>
              <a:buAutoNum type="arabicPeriod"/>
            </a:pPr>
            <a:r>
              <a:rPr lang="tr-TR" dirty="0"/>
              <a:t>Didem </a:t>
            </a:r>
            <a:r>
              <a:rPr lang="tr-TR" dirty="0" smtClean="0"/>
              <a:t>Tuncay, </a:t>
            </a:r>
            <a:endParaRPr lang="tr-TR" dirty="0"/>
          </a:p>
          <a:p>
            <a:pPr marL="457200" lvl="0" indent="-457200">
              <a:buFont typeface="+mj-lt"/>
              <a:buAutoNum type="arabicPeriod"/>
            </a:pPr>
            <a:r>
              <a:rPr lang="tr-TR" dirty="0"/>
              <a:t>Merve Macit, </a:t>
            </a:r>
          </a:p>
          <a:p>
            <a:pPr marL="457200" lvl="0" indent="-457200">
              <a:buFont typeface="+mj-lt"/>
              <a:buAutoNum type="arabicPeriod"/>
            </a:pPr>
            <a:r>
              <a:rPr lang="tr-TR" dirty="0"/>
              <a:t>Didem Demirtaş, </a:t>
            </a:r>
          </a:p>
          <a:p>
            <a:pPr marL="457200" lvl="0" indent="-457200">
              <a:buFont typeface="+mj-lt"/>
              <a:buAutoNum type="arabicPeriod"/>
            </a:pPr>
            <a:r>
              <a:rPr lang="tr-TR" dirty="0"/>
              <a:t>Volkan Hamamcıoğlu, </a:t>
            </a:r>
          </a:p>
          <a:p>
            <a:pPr marL="457200" lvl="0" indent="-457200">
              <a:buFont typeface="+mj-lt"/>
              <a:buAutoNum type="arabicPeriod"/>
            </a:pPr>
            <a:r>
              <a:rPr lang="tr-TR" dirty="0"/>
              <a:t>Ekin </a:t>
            </a:r>
            <a:r>
              <a:rPr lang="tr-TR" dirty="0" err="1"/>
              <a:t>Dericioğlu</a:t>
            </a:r>
            <a:r>
              <a:rPr lang="tr-TR" dirty="0"/>
              <a:t> Kurt </a:t>
            </a:r>
          </a:p>
          <a:p>
            <a:pPr marL="457200" lvl="0" indent="-457200">
              <a:buFont typeface="+mj-lt"/>
              <a:buAutoNum type="arabicPeriod"/>
            </a:pPr>
            <a:r>
              <a:rPr lang="tr-TR" dirty="0"/>
              <a:t>Aysu </a:t>
            </a:r>
            <a:r>
              <a:rPr lang="tr-TR" dirty="0" err="1"/>
              <a:t>Dericioğlu</a:t>
            </a:r>
            <a:r>
              <a:rPr lang="tr-TR" dirty="0"/>
              <a:t> Egemen</a:t>
            </a:r>
          </a:p>
          <a:p>
            <a:endParaRPr lang="tr-TR" dirty="0"/>
          </a:p>
        </p:txBody>
      </p:sp>
    </p:spTree>
    <p:extLst>
      <p:ext uri="{BB962C8B-B14F-4D97-AF65-F5344CB8AC3E}">
        <p14:creationId xmlns:p14="http://schemas.microsoft.com/office/powerpoint/2010/main" val="30088439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72067" y="548680"/>
            <a:ext cx="7804389" cy="5577483"/>
          </a:xfrm>
        </p:spPr>
        <p:txBody>
          <a:bodyPr>
            <a:normAutofit/>
          </a:bodyPr>
          <a:lstStyle/>
          <a:p>
            <a:pPr marL="0" indent="0" algn="just">
              <a:lnSpc>
                <a:spcPct val="115000"/>
              </a:lnSpc>
              <a:spcAft>
                <a:spcPts val="1000"/>
              </a:spcAft>
              <a:buNone/>
              <a:tabLst>
                <a:tab pos="630555" algn="l"/>
              </a:tabLst>
            </a:pPr>
            <a:r>
              <a:rPr lang="tr-TR" sz="2800" dirty="0" smtClean="0">
                <a:latin typeface="Calibri"/>
                <a:ea typeface="Times New Roman"/>
                <a:cs typeface="Times New Roman"/>
              </a:rPr>
              <a:t>2012 </a:t>
            </a:r>
            <a:r>
              <a:rPr lang="tr-TR" sz="2800" dirty="0">
                <a:latin typeface="Calibri"/>
                <a:ea typeface="Times New Roman"/>
                <a:cs typeface="Times New Roman"/>
              </a:rPr>
              <a:t>yılı etkinliklerine bakıldığında grubumuzun iki farklı etkinliği olmuştur</a:t>
            </a:r>
            <a:r>
              <a:rPr lang="tr-TR" sz="2800" dirty="0" smtClean="0">
                <a:latin typeface="Calibri"/>
                <a:ea typeface="Times New Roman"/>
                <a:cs typeface="Times New Roman"/>
              </a:rPr>
              <a:t>;</a:t>
            </a:r>
          </a:p>
          <a:p>
            <a:pPr algn="just">
              <a:lnSpc>
                <a:spcPct val="115000"/>
              </a:lnSpc>
              <a:spcAft>
                <a:spcPts val="1000"/>
              </a:spcAft>
              <a:tabLst>
                <a:tab pos="630555" algn="l"/>
              </a:tabLst>
            </a:pPr>
            <a:endParaRPr lang="tr-TR" dirty="0" smtClean="0">
              <a:latin typeface="Calibri"/>
              <a:ea typeface="Times New Roman"/>
              <a:cs typeface="Times New Roman"/>
            </a:endParaRPr>
          </a:p>
          <a:p>
            <a:pPr marL="342900" lvl="0" indent="-342900" algn="just">
              <a:lnSpc>
                <a:spcPct val="115000"/>
              </a:lnSpc>
              <a:spcAft>
                <a:spcPts val="0"/>
              </a:spcAft>
              <a:buFont typeface="+mj-lt"/>
              <a:buAutoNum type="arabicPeriod"/>
              <a:tabLst>
                <a:tab pos="630555" algn="l"/>
              </a:tabLst>
            </a:pPr>
            <a:r>
              <a:rPr lang="tr-TR" dirty="0" smtClean="0">
                <a:solidFill>
                  <a:srgbClr val="000000"/>
                </a:solidFill>
                <a:latin typeface="Calibri"/>
                <a:ea typeface="Times New Roman"/>
                <a:cs typeface="Times New Roman"/>
              </a:rPr>
              <a:t>“</a:t>
            </a:r>
            <a:r>
              <a:rPr lang="tr-TR" dirty="0">
                <a:latin typeface="Calibri"/>
                <a:ea typeface="Times New Roman"/>
                <a:cs typeface="Times New Roman"/>
              </a:rPr>
              <a:t>2007 / 2 Sayılı Marka Tebliğinde 35. Sınıfta Yapılan Değişiklik Üzerine Tespitler, Öneriler, İhtiyaçlar”</a:t>
            </a:r>
            <a:r>
              <a:rPr lang="tr-TR" b="1" dirty="0">
                <a:latin typeface="Calibri"/>
                <a:ea typeface="Times New Roman"/>
                <a:cs typeface="Times New Roman"/>
              </a:rPr>
              <a:t> </a:t>
            </a:r>
            <a:r>
              <a:rPr lang="tr-TR" dirty="0">
                <a:latin typeface="Calibri"/>
                <a:ea typeface="Times New Roman"/>
                <a:cs typeface="Times New Roman"/>
              </a:rPr>
              <a:t>konulu</a:t>
            </a:r>
            <a:r>
              <a:rPr lang="tr-TR" b="1" dirty="0">
                <a:latin typeface="Calibri"/>
                <a:ea typeface="Times New Roman"/>
                <a:cs typeface="Times New Roman"/>
              </a:rPr>
              <a:t> </a:t>
            </a:r>
            <a:r>
              <a:rPr lang="tr-TR" dirty="0">
                <a:latin typeface="Calibri"/>
                <a:ea typeface="Times New Roman"/>
                <a:cs typeface="Times New Roman"/>
              </a:rPr>
              <a:t>“Masa Başı Toplantısı”</a:t>
            </a:r>
          </a:p>
          <a:p>
            <a:pPr marL="342900" lvl="0" indent="-342900" algn="just">
              <a:lnSpc>
                <a:spcPct val="115000"/>
              </a:lnSpc>
              <a:spcAft>
                <a:spcPts val="1000"/>
              </a:spcAft>
              <a:buFont typeface="+mj-lt"/>
              <a:buAutoNum type="arabicPeriod"/>
              <a:tabLst>
                <a:tab pos="630555" algn="l"/>
              </a:tabLst>
            </a:pPr>
            <a:r>
              <a:rPr lang="tr-TR" dirty="0">
                <a:latin typeface="Calibri"/>
                <a:ea typeface="Times New Roman"/>
                <a:cs typeface="Times New Roman"/>
              </a:rPr>
              <a:t>“Türk ve Uluslar Arası Bakış Açısıyla İnternette Fikri Hak İhlalleri  -  Gümrüklerde Koruma Tedbirleri  -Patent Farazi Davası - Alan Adı Uyuşmazlığında WIPO Nezdinde Farazi UDRP Tahkimi” ismi altında düzenlemiş olduğumuz uluslararası seminer.</a:t>
            </a:r>
          </a:p>
          <a:p>
            <a:endParaRPr lang="tr-TR" dirty="0"/>
          </a:p>
        </p:txBody>
      </p:sp>
    </p:spTree>
    <p:extLst>
      <p:ext uri="{BB962C8B-B14F-4D97-AF65-F5344CB8AC3E}">
        <p14:creationId xmlns:p14="http://schemas.microsoft.com/office/powerpoint/2010/main" val="275704027"/>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99592" y="188640"/>
            <a:ext cx="7408333" cy="6408712"/>
          </a:xfrm>
        </p:spPr>
        <p:txBody>
          <a:bodyPr>
            <a:normAutofit fontScale="77500" lnSpcReduction="20000"/>
          </a:bodyPr>
          <a:lstStyle/>
          <a:p>
            <a:pPr marL="0" indent="0" algn="just">
              <a:lnSpc>
                <a:spcPct val="115000"/>
              </a:lnSpc>
              <a:spcAft>
                <a:spcPts val="1000"/>
              </a:spcAft>
              <a:buNone/>
              <a:tabLst>
                <a:tab pos="630555" algn="l"/>
              </a:tabLst>
            </a:pPr>
            <a:r>
              <a:rPr lang="tr-TR" sz="3400" b="1" dirty="0" smtClean="0">
                <a:solidFill>
                  <a:schemeClr val="bg1"/>
                </a:solidFill>
                <a:latin typeface="Calibri"/>
                <a:ea typeface="Times New Roman"/>
                <a:cs typeface="Times New Roman"/>
              </a:rPr>
              <a:t>I-MASABAŞI TOPLANTILARI </a:t>
            </a:r>
          </a:p>
          <a:p>
            <a:pPr marL="0" indent="0" algn="just">
              <a:lnSpc>
                <a:spcPct val="115000"/>
              </a:lnSpc>
              <a:spcAft>
                <a:spcPts val="1000"/>
              </a:spcAft>
              <a:buNone/>
              <a:tabLst>
                <a:tab pos="630555" algn="l"/>
              </a:tabLst>
            </a:pPr>
            <a:r>
              <a:rPr lang="tr-TR" dirty="0" smtClean="0">
                <a:solidFill>
                  <a:schemeClr val="bg1"/>
                </a:solidFill>
                <a:latin typeface="Calibri"/>
                <a:ea typeface="Times New Roman"/>
                <a:cs typeface="Times New Roman"/>
              </a:rPr>
              <a:t>“2007 </a:t>
            </a:r>
            <a:r>
              <a:rPr lang="tr-TR" dirty="0">
                <a:solidFill>
                  <a:schemeClr val="bg1"/>
                </a:solidFill>
                <a:latin typeface="Calibri"/>
                <a:ea typeface="Times New Roman"/>
                <a:cs typeface="Times New Roman"/>
              </a:rPr>
              <a:t>/ 2 Sayılı Marka Tebliğinde 35. Sınıfta Yapılan Değişiklik Üzerine Tespitler, Öneriler, İhtiyaçlar” başlığı altında 21.11.2011 ila 24.01.2012 tarihleri arasında aşağıdaki üyelerin katılımı ile gerçekleştirilmiştir</a:t>
            </a:r>
            <a:r>
              <a:rPr lang="tr-TR" dirty="0" smtClean="0">
                <a:solidFill>
                  <a:schemeClr val="bg1"/>
                </a:solidFill>
                <a:latin typeface="Calibri"/>
                <a:ea typeface="Times New Roman"/>
                <a:cs typeface="Times New Roman"/>
              </a:rPr>
              <a:t>;</a:t>
            </a:r>
          </a:p>
          <a:p>
            <a:pPr marL="342900" lvl="0" indent="-342900" algn="just">
              <a:lnSpc>
                <a:spcPct val="115000"/>
              </a:lnSpc>
              <a:spcAft>
                <a:spcPts val="0"/>
              </a:spcAft>
              <a:buFont typeface="+mj-lt"/>
              <a:buAutoNum type="arabicPeriod"/>
              <a:tabLst>
                <a:tab pos="630555" algn="l"/>
              </a:tabLst>
            </a:pPr>
            <a:r>
              <a:rPr lang="tr-TR" b="1" dirty="0" smtClean="0">
                <a:latin typeface="Calibri"/>
                <a:ea typeface="Times New Roman"/>
                <a:cs typeface="Times New Roman"/>
              </a:rPr>
              <a:t>Merve </a:t>
            </a:r>
            <a:r>
              <a:rPr lang="tr-TR" b="1" dirty="0">
                <a:latin typeface="Calibri"/>
                <a:ea typeface="Times New Roman"/>
                <a:cs typeface="Times New Roman"/>
              </a:rPr>
              <a:t>Macit,</a:t>
            </a:r>
          </a:p>
          <a:p>
            <a:pPr marL="342900" lvl="0" indent="-342900" algn="just">
              <a:lnSpc>
                <a:spcPct val="115000"/>
              </a:lnSpc>
              <a:spcAft>
                <a:spcPts val="0"/>
              </a:spcAft>
              <a:buFont typeface="+mj-lt"/>
              <a:buAutoNum type="arabicPeriod"/>
              <a:tabLst>
                <a:tab pos="630555" algn="l"/>
              </a:tabLst>
            </a:pPr>
            <a:r>
              <a:rPr lang="tr-TR" b="1" dirty="0">
                <a:latin typeface="Calibri"/>
                <a:ea typeface="Times New Roman"/>
                <a:cs typeface="Times New Roman"/>
              </a:rPr>
              <a:t>Hakan Pehlivan,</a:t>
            </a:r>
          </a:p>
          <a:p>
            <a:pPr marL="342900" lvl="0" indent="-342900" algn="just">
              <a:lnSpc>
                <a:spcPct val="115000"/>
              </a:lnSpc>
              <a:spcAft>
                <a:spcPts val="0"/>
              </a:spcAft>
              <a:buFont typeface="+mj-lt"/>
              <a:buAutoNum type="arabicPeriod"/>
              <a:tabLst>
                <a:tab pos="630555" algn="l"/>
              </a:tabLst>
            </a:pPr>
            <a:r>
              <a:rPr lang="tr-TR" b="1" dirty="0">
                <a:latin typeface="Calibri"/>
                <a:ea typeface="Times New Roman"/>
                <a:cs typeface="Times New Roman"/>
              </a:rPr>
              <a:t>Selma Pehlivan,</a:t>
            </a:r>
          </a:p>
          <a:p>
            <a:pPr marL="342900" lvl="0" indent="-342900" algn="just">
              <a:lnSpc>
                <a:spcPct val="115000"/>
              </a:lnSpc>
              <a:spcAft>
                <a:spcPts val="0"/>
              </a:spcAft>
              <a:buFont typeface="+mj-lt"/>
              <a:buAutoNum type="arabicPeriod"/>
              <a:tabLst>
                <a:tab pos="630555" algn="l"/>
              </a:tabLst>
            </a:pPr>
            <a:r>
              <a:rPr lang="tr-TR" b="1" dirty="0">
                <a:latin typeface="Calibri"/>
                <a:ea typeface="Times New Roman"/>
                <a:cs typeface="Times New Roman"/>
              </a:rPr>
              <a:t>Zeynep Seda </a:t>
            </a:r>
            <a:r>
              <a:rPr lang="tr-TR" b="1" dirty="0" err="1">
                <a:latin typeface="Calibri"/>
                <a:ea typeface="Times New Roman"/>
                <a:cs typeface="Times New Roman"/>
              </a:rPr>
              <a:t>Alhas</a:t>
            </a:r>
            <a:r>
              <a:rPr lang="tr-TR" b="1" dirty="0">
                <a:latin typeface="Calibri"/>
                <a:ea typeface="Times New Roman"/>
                <a:cs typeface="Times New Roman"/>
              </a:rPr>
              <a:t>,</a:t>
            </a:r>
          </a:p>
          <a:p>
            <a:pPr marL="342900" lvl="0" indent="-342900" algn="just">
              <a:lnSpc>
                <a:spcPct val="115000"/>
              </a:lnSpc>
              <a:spcAft>
                <a:spcPts val="0"/>
              </a:spcAft>
              <a:buFont typeface="+mj-lt"/>
              <a:buAutoNum type="arabicPeriod"/>
              <a:tabLst>
                <a:tab pos="630555" algn="l"/>
              </a:tabLst>
            </a:pPr>
            <a:r>
              <a:rPr lang="tr-TR" b="1" dirty="0">
                <a:latin typeface="Calibri"/>
                <a:ea typeface="Times New Roman"/>
                <a:cs typeface="Times New Roman"/>
              </a:rPr>
              <a:t>İrem Çağlar,</a:t>
            </a:r>
          </a:p>
          <a:p>
            <a:pPr marL="342900" lvl="0" indent="-342900" algn="just">
              <a:lnSpc>
                <a:spcPct val="115000"/>
              </a:lnSpc>
              <a:spcAft>
                <a:spcPts val="0"/>
              </a:spcAft>
              <a:buFont typeface="+mj-lt"/>
              <a:buAutoNum type="arabicPeriod"/>
              <a:tabLst>
                <a:tab pos="630555" algn="l"/>
              </a:tabLst>
            </a:pPr>
            <a:r>
              <a:rPr lang="tr-TR" b="1" dirty="0" err="1">
                <a:latin typeface="Calibri"/>
                <a:ea typeface="Times New Roman"/>
                <a:cs typeface="Times New Roman"/>
              </a:rPr>
              <a:t>Abdurrahim</a:t>
            </a:r>
            <a:r>
              <a:rPr lang="tr-TR" b="1" dirty="0">
                <a:latin typeface="Calibri"/>
                <a:ea typeface="Times New Roman"/>
                <a:cs typeface="Times New Roman"/>
              </a:rPr>
              <a:t> Ayaz,</a:t>
            </a:r>
          </a:p>
          <a:p>
            <a:pPr marL="342900" lvl="0" indent="-342900" algn="just">
              <a:lnSpc>
                <a:spcPct val="115000"/>
              </a:lnSpc>
              <a:spcAft>
                <a:spcPts val="0"/>
              </a:spcAft>
              <a:buFont typeface="+mj-lt"/>
              <a:buAutoNum type="arabicPeriod"/>
              <a:tabLst>
                <a:tab pos="630555" algn="l"/>
              </a:tabLst>
            </a:pPr>
            <a:r>
              <a:rPr lang="tr-TR" b="1" dirty="0">
                <a:latin typeface="Calibri"/>
                <a:ea typeface="Times New Roman"/>
                <a:cs typeface="Times New Roman"/>
              </a:rPr>
              <a:t>Didem Tuncay, </a:t>
            </a:r>
          </a:p>
          <a:p>
            <a:pPr marL="342900" lvl="0" indent="-342900" algn="just">
              <a:lnSpc>
                <a:spcPct val="115000"/>
              </a:lnSpc>
              <a:spcAft>
                <a:spcPts val="0"/>
              </a:spcAft>
              <a:buFont typeface="+mj-lt"/>
              <a:buAutoNum type="arabicPeriod"/>
              <a:tabLst>
                <a:tab pos="630555" algn="l"/>
              </a:tabLst>
            </a:pPr>
            <a:r>
              <a:rPr lang="tr-TR" b="1" dirty="0">
                <a:latin typeface="Calibri"/>
                <a:ea typeface="Times New Roman"/>
                <a:cs typeface="Times New Roman"/>
              </a:rPr>
              <a:t>Önder Özden,</a:t>
            </a:r>
          </a:p>
          <a:p>
            <a:pPr marL="342900" lvl="0" indent="-342900" algn="just">
              <a:lnSpc>
                <a:spcPct val="115000"/>
              </a:lnSpc>
              <a:spcAft>
                <a:spcPts val="0"/>
              </a:spcAft>
              <a:buFont typeface="+mj-lt"/>
              <a:buAutoNum type="arabicPeriod"/>
              <a:tabLst>
                <a:tab pos="630555" algn="l"/>
              </a:tabLst>
            </a:pPr>
            <a:r>
              <a:rPr lang="tr-TR" b="1" dirty="0">
                <a:latin typeface="Calibri"/>
                <a:ea typeface="Times New Roman"/>
                <a:cs typeface="Times New Roman"/>
              </a:rPr>
              <a:t>Güven Çalık,</a:t>
            </a:r>
          </a:p>
          <a:p>
            <a:pPr marL="342900" lvl="0" indent="-342900" algn="just">
              <a:lnSpc>
                <a:spcPct val="115000"/>
              </a:lnSpc>
              <a:spcAft>
                <a:spcPts val="0"/>
              </a:spcAft>
              <a:buFont typeface="+mj-lt"/>
              <a:buAutoNum type="arabicPeriod"/>
              <a:tabLst>
                <a:tab pos="630555" algn="l"/>
              </a:tabLst>
            </a:pPr>
            <a:r>
              <a:rPr lang="tr-TR" b="1" dirty="0">
                <a:latin typeface="Calibri"/>
                <a:ea typeface="Times New Roman"/>
                <a:cs typeface="Times New Roman"/>
              </a:rPr>
              <a:t>Sertaç </a:t>
            </a:r>
            <a:r>
              <a:rPr lang="tr-TR" b="1" dirty="0" err="1">
                <a:latin typeface="Calibri"/>
                <a:ea typeface="Times New Roman"/>
                <a:cs typeface="Times New Roman"/>
              </a:rPr>
              <a:t>Köksaldı</a:t>
            </a:r>
            <a:r>
              <a:rPr lang="tr-TR" b="1" dirty="0">
                <a:latin typeface="Calibri"/>
                <a:ea typeface="Times New Roman"/>
                <a:cs typeface="Times New Roman"/>
              </a:rPr>
              <a:t>,</a:t>
            </a:r>
          </a:p>
          <a:p>
            <a:pPr marL="342900" lvl="0" indent="-342900" algn="just">
              <a:lnSpc>
                <a:spcPct val="115000"/>
              </a:lnSpc>
              <a:spcAft>
                <a:spcPts val="0"/>
              </a:spcAft>
              <a:buFont typeface="+mj-lt"/>
              <a:buAutoNum type="arabicPeriod"/>
              <a:tabLst>
                <a:tab pos="630555" algn="l"/>
              </a:tabLst>
            </a:pPr>
            <a:r>
              <a:rPr lang="tr-TR" b="1" dirty="0">
                <a:latin typeface="Calibri"/>
                <a:ea typeface="Times New Roman"/>
                <a:cs typeface="Times New Roman"/>
              </a:rPr>
              <a:t>Rıza Ferhan Çağırgan,</a:t>
            </a:r>
          </a:p>
          <a:p>
            <a:pPr marL="342900" lvl="0" indent="-342900" algn="just">
              <a:lnSpc>
                <a:spcPct val="115000"/>
              </a:lnSpc>
              <a:spcAft>
                <a:spcPts val="0"/>
              </a:spcAft>
              <a:buFont typeface="+mj-lt"/>
              <a:buAutoNum type="arabicPeriod"/>
              <a:tabLst>
                <a:tab pos="630555" algn="l"/>
              </a:tabLst>
            </a:pPr>
            <a:r>
              <a:rPr lang="tr-TR" b="1" dirty="0">
                <a:latin typeface="Calibri"/>
                <a:ea typeface="Times New Roman"/>
                <a:cs typeface="Times New Roman"/>
              </a:rPr>
              <a:t>Zeynep Hekim,</a:t>
            </a:r>
          </a:p>
          <a:p>
            <a:pPr marL="342900" lvl="0" indent="-342900" algn="just">
              <a:lnSpc>
                <a:spcPct val="115000"/>
              </a:lnSpc>
              <a:spcAft>
                <a:spcPts val="0"/>
              </a:spcAft>
              <a:buFont typeface="+mj-lt"/>
              <a:buAutoNum type="arabicPeriod"/>
              <a:tabLst>
                <a:tab pos="630555" algn="l"/>
              </a:tabLst>
            </a:pPr>
            <a:r>
              <a:rPr lang="tr-TR" b="1" dirty="0">
                <a:latin typeface="Calibri"/>
                <a:ea typeface="Times New Roman"/>
                <a:cs typeface="Times New Roman"/>
              </a:rPr>
              <a:t>Ceren Pala,</a:t>
            </a:r>
          </a:p>
          <a:p>
            <a:pPr marL="342900" lvl="0" indent="-342900" algn="just">
              <a:lnSpc>
                <a:spcPct val="115000"/>
              </a:lnSpc>
              <a:spcAft>
                <a:spcPts val="1000"/>
              </a:spcAft>
              <a:buFont typeface="+mj-lt"/>
              <a:buAutoNum type="arabicPeriod"/>
              <a:tabLst>
                <a:tab pos="630555" algn="l"/>
              </a:tabLst>
            </a:pPr>
            <a:r>
              <a:rPr lang="tr-TR" b="1" dirty="0">
                <a:latin typeface="Calibri"/>
                <a:ea typeface="Times New Roman"/>
                <a:cs typeface="Times New Roman"/>
              </a:rPr>
              <a:t>Berrin Kalenderli.</a:t>
            </a:r>
            <a:endParaRPr lang="tr-TR" b="1" dirty="0">
              <a:effectLst/>
              <a:latin typeface="Calibri"/>
              <a:ea typeface="Times New Roman"/>
              <a:cs typeface="Times New Roman"/>
            </a:endParaRPr>
          </a:p>
        </p:txBody>
      </p:sp>
    </p:spTree>
    <p:extLst>
      <p:ext uri="{BB962C8B-B14F-4D97-AF65-F5344CB8AC3E}">
        <p14:creationId xmlns:p14="http://schemas.microsoft.com/office/powerpoint/2010/main" val="3013699278"/>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5537" y="260648"/>
            <a:ext cx="8424936" cy="6408712"/>
          </a:xfrm>
        </p:spPr>
        <p:txBody>
          <a:bodyPr>
            <a:normAutofit fontScale="62500" lnSpcReduction="20000"/>
          </a:bodyPr>
          <a:lstStyle/>
          <a:p>
            <a:pPr marL="0" indent="0">
              <a:buNone/>
            </a:pPr>
            <a:r>
              <a:rPr lang="tr-TR" sz="3600" b="1" dirty="0" smtClean="0">
                <a:solidFill>
                  <a:schemeClr val="bg1"/>
                </a:solidFill>
              </a:rPr>
              <a:t>II-ULUSLAR ARASI SEMİNER</a:t>
            </a:r>
          </a:p>
          <a:p>
            <a:pPr marL="0" indent="0">
              <a:buNone/>
            </a:pPr>
            <a:endParaRPr lang="tr-TR" dirty="0" smtClean="0"/>
          </a:p>
          <a:p>
            <a:pPr marL="0" indent="0" algn="just">
              <a:buNone/>
            </a:pPr>
            <a:r>
              <a:rPr lang="tr-TR" sz="3200" b="1" dirty="0" smtClean="0">
                <a:solidFill>
                  <a:schemeClr val="bg1"/>
                </a:solidFill>
              </a:rPr>
              <a:t>“Türk </a:t>
            </a:r>
            <a:r>
              <a:rPr lang="tr-TR" sz="3200" b="1" dirty="0">
                <a:solidFill>
                  <a:schemeClr val="bg1"/>
                </a:solidFill>
              </a:rPr>
              <a:t>ve Uluslar Arası Bakış Açısıyla İnternette Fikri Hak İhlalleri  -  Gümrüklerde Koruma Tedbirleri  -Patent Farazi Davası - Alan Adı Uyuşmazlığında WIPO Nezdinde Farazi </a:t>
            </a:r>
            <a:r>
              <a:rPr lang="tr-TR" sz="3200" b="1" dirty="0" smtClean="0">
                <a:solidFill>
                  <a:schemeClr val="bg1"/>
                </a:solidFill>
              </a:rPr>
              <a:t>UDRP </a:t>
            </a:r>
            <a:r>
              <a:rPr lang="tr-TR" sz="3200" b="1" dirty="0">
                <a:solidFill>
                  <a:schemeClr val="bg1"/>
                </a:solidFill>
              </a:rPr>
              <a:t>Tahkimi</a:t>
            </a:r>
            <a:r>
              <a:rPr lang="tr-TR" sz="3200" b="1" dirty="0" smtClean="0">
                <a:solidFill>
                  <a:schemeClr val="bg1"/>
                </a:solidFill>
              </a:rPr>
              <a:t>”</a:t>
            </a:r>
          </a:p>
          <a:p>
            <a:pPr algn="just">
              <a:lnSpc>
                <a:spcPct val="115000"/>
              </a:lnSpc>
              <a:spcAft>
                <a:spcPts val="1000"/>
              </a:spcAft>
              <a:tabLst>
                <a:tab pos="630555" algn="l"/>
              </a:tabLst>
            </a:pPr>
            <a:endParaRPr lang="tr-TR" sz="3200" dirty="0" smtClean="0">
              <a:latin typeface="Calibri"/>
              <a:ea typeface="Times New Roman"/>
              <a:cs typeface="Times New Roman"/>
            </a:endParaRPr>
          </a:p>
          <a:p>
            <a:pPr marL="0" indent="0" algn="just">
              <a:lnSpc>
                <a:spcPct val="115000"/>
              </a:lnSpc>
              <a:spcAft>
                <a:spcPts val="1000"/>
              </a:spcAft>
              <a:buNone/>
              <a:tabLst>
                <a:tab pos="630555" algn="l"/>
              </a:tabLst>
            </a:pPr>
            <a:r>
              <a:rPr lang="tr-TR" dirty="0" smtClean="0">
                <a:latin typeface="Calibri"/>
                <a:ea typeface="Times New Roman"/>
                <a:cs typeface="Times New Roman"/>
              </a:rPr>
              <a:t>Çalışma </a:t>
            </a:r>
            <a:r>
              <a:rPr lang="tr-TR" dirty="0">
                <a:latin typeface="Calibri"/>
                <a:ea typeface="Times New Roman"/>
                <a:cs typeface="Times New Roman"/>
              </a:rPr>
              <a:t>grubundan farklı olarak yönetmelikten alınan yetki ile bu konuda bir alt komite oluşturulmuş ve derneğimizden bu komiteye aşağıda isimleri yazılı kimseler katılmıştır;</a:t>
            </a:r>
          </a:p>
          <a:p>
            <a:pPr marL="342900" lvl="0" indent="-342900" algn="just">
              <a:lnSpc>
                <a:spcPct val="115000"/>
              </a:lnSpc>
              <a:spcAft>
                <a:spcPts val="0"/>
              </a:spcAft>
              <a:buFont typeface="+mj-lt"/>
              <a:buAutoNum type="arabicPeriod"/>
            </a:pPr>
            <a:r>
              <a:rPr lang="tr-TR" b="1" dirty="0">
                <a:latin typeface="Calibri"/>
                <a:ea typeface="Calibri"/>
                <a:cs typeface="Times New Roman"/>
              </a:rPr>
              <a:t>Aysu DERİCİOĞLU EGEMEN,</a:t>
            </a:r>
          </a:p>
          <a:p>
            <a:pPr marL="342900" lvl="0" indent="-342900" algn="just">
              <a:lnSpc>
                <a:spcPct val="115000"/>
              </a:lnSpc>
              <a:spcAft>
                <a:spcPts val="0"/>
              </a:spcAft>
              <a:buFont typeface="+mj-lt"/>
              <a:buAutoNum type="arabicPeriod"/>
            </a:pPr>
            <a:r>
              <a:rPr lang="tr-TR" b="1" dirty="0">
                <a:latin typeface="Calibri"/>
                <a:ea typeface="Calibri"/>
                <a:cs typeface="Times New Roman"/>
              </a:rPr>
              <a:t>Didem DEMİRTAŞ,</a:t>
            </a:r>
          </a:p>
          <a:p>
            <a:pPr marL="342900" lvl="0" indent="-342900" algn="just">
              <a:lnSpc>
                <a:spcPct val="115000"/>
              </a:lnSpc>
              <a:spcAft>
                <a:spcPts val="0"/>
              </a:spcAft>
              <a:buFont typeface="+mj-lt"/>
              <a:buAutoNum type="arabicPeriod"/>
            </a:pPr>
            <a:r>
              <a:rPr lang="tr-TR" b="1" dirty="0">
                <a:latin typeface="Calibri"/>
                <a:ea typeface="Calibri"/>
                <a:cs typeface="Times New Roman"/>
              </a:rPr>
              <a:t>Didem TUNÇAY,</a:t>
            </a:r>
          </a:p>
          <a:p>
            <a:pPr marL="342900" lvl="0" indent="-342900" algn="just">
              <a:lnSpc>
                <a:spcPct val="115000"/>
              </a:lnSpc>
              <a:spcAft>
                <a:spcPts val="0"/>
              </a:spcAft>
              <a:buFont typeface="+mj-lt"/>
              <a:buAutoNum type="arabicPeriod"/>
            </a:pPr>
            <a:r>
              <a:rPr lang="tr-TR" b="1" dirty="0">
                <a:latin typeface="Calibri"/>
                <a:ea typeface="Calibri"/>
                <a:cs typeface="Times New Roman"/>
              </a:rPr>
              <a:t>Esra DÜNDAR LOISEAU,</a:t>
            </a:r>
          </a:p>
          <a:p>
            <a:pPr marL="342900" lvl="0" indent="-342900" algn="just">
              <a:lnSpc>
                <a:spcPct val="115000"/>
              </a:lnSpc>
              <a:spcAft>
                <a:spcPts val="0"/>
              </a:spcAft>
              <a:buFont typeface="+mj-lt"/>
              <a:buAutoNum type="arabicPeriod"/>
            </a:pPr>
            <a:r>
              <a:rPr lang="tr-TR" b="1" dirty="0">
                <a:latin typeface="Calibri"/>
                <a:ea typeface="Calibri"/>
                <a:cs typeface="Times New Roman"/>
              </a:rPr>
              <a:t>Güven ÇALIK,</a:t>
            </a:r>
          </a:p>
          <a:p>
            <a:pPr marL="342900" lvl="0" indent="-342900" algn="just">
              <a:lnSpc>
                <a:spcPct val="115000"/>
              </a:lnSpc>
              <a:spcAft>
                <a:spcPts val="0"/>
              </a:spcAft>
              <a:buFont typeface="+mj-lt"/>
              <a:buAutoNum type="arabicPeriod"/>
            </a:pPr>
            <a:r>
              <a:rPr lang="tr-TR" b="1" dirty="0">
                <a:latin typeface="Calibri"/>
                <a:ea typeface="Calibri"/>
                <a:cs typeface="Times New Roman"/>
              </a:rPr>
              <a:t>M. Fatih GÜÇLÜ,</a:t>
            </a:r>
          </a:p>
          <a:p>
            <a:pPr marL="342900" lvl="0" indent="-342900" algn="just">
              <a:lnSpc>
                <a:spcPct val="115000"/>
              </a:lnSpc>
              <a:spcAft>
                <a:spcPts val="0"/>
              </a:spcAft>
              <a:buFont typeface="+mj-lt"/>
              <a:buAutoNum type="arabicPeriod"/>
            </a:pPr>
            <a:r>
              <a:rPr lang="tr-TR" b="1" dirty="0">
                <a:latin typeface="Calibri"/>
                <a:ea typeface="Calibri"/>
                <a:cs typeface="Times New Roman"/>
              </a:rPr>
              <a:t>M. N. Aydın DERİŞ,</a:t>
            </a:r>
          </a:p>
          <a:p>
            <a:pPr marL="342900" lvl="0" indent="-342900" algn="just">
              <a:lnSpc>
                <a:spcPct val="115000"/>
              </a:lnSpc>
              <a:spcAft>
                <a:spcPts val="0"/>
              </a:spcAft>
              <a:buFont typeface="+mj-lt"/>
              <a:buAutoNum type="arabicPeriod"/>
            </a:pPr>
            <a:r>
              <a:rPr lang="tr-TR" b="1" dirty="0">
                <a:latin typeface="Calibri"/>
                <a:ea typeface="Calibri"/>
                <a:cs typeface="Times New Roman"/>
              </a:rPr>
              <a:t>Merve MACİT,</a:t>
            </a:r>
          </a:p>
          <a:p>
            <a:pPr marL="342900" lvl="0" indent="-342900" algn="just">
              <a:lnSpc>
                <a:spcPct val="115000"/>
              </a:lnSpc>
              <a:spcAft>
                <a:spcPts val="0"/>
              </a:spcAft>
              <a:buFont typeface="+mj-lt"/>
              <a:buAutoNum type="arabicPeriod"/>
            </a:pPr>
            <a:r>
              <a:rPr lang="tr-TR" b="1" dirty="0">
                <a:latin typeface="Calibri"/>
                <a:ea typeface="Calibri"/>
                <a:cs typeface="Times New Roman"/>
              </a:rPr>
              <a:t>Mesut Korkut ÜZÜM,</a:t>
            </a:r>
          </a:p>
          <a:p>
            <a:pPr marL="342900" lvl="0" indent="-342900" algn="just">
              <a:lnSpc>
                <a:spcPct val="115000"/>
              </a:lnSpc>
              <a:spcAft>
                <a:spcPts val="0"/>
              </a:spcAft>
              <a:buFont typeface="+mj-lt"/>
              <a:buAutoNum type="arabicPeriod"/>
            </a:pPr>
            <a:r>
              <a:rPr lang="tr-TR" b="1" dirty="0">
                <a:latin typeface="Calibri"/>
                <a:ea typeface="Calibri"/>
                <a:cs typeface="Times New Roman"/>
              </a:rPr>
              <a:t>Önder ÖZDEN,</a:t>
            </a:r>
          </a:p>
          <a:p>
            <a:pPr marL="342900" lvl="0" indent="-342900" algn="just">
              <a:lnSpc>
                <a:spcPct val="115000"/>
              </a:lnSpc>
              <a:spcAft>
                <a:spcPts val="0"/>
              </a:spcAft>
              <a:buFont typeface="+mj-lt"/>
              <a:buAutoNum type="arabicPeriod"/>
            </a:pPr>
            <a:r>
              <a:rPr lang="tr-TR" b="1" dirty="0">
                <a:latin typeface="Calibri"/>
                <a:ea typeface="Calibri"/>
                <a:cs typeface="Times New Roman"/>
              </a:rPr>
              <a:t>Pınar ARIKAN,</a:t>
            </a:r>
          </a:p>
          <a:p>
            <a:pPr marL="342900" lvl="0" indent="-342900" algn="just">
              <a:lnSpc>
                <a:spcPct val="115000"/>
              </a:lnSpc>
              <a:spcAft>
                <a:spcPts val="0"/>
              </a:spcAft>
              <a:buFont typeface="+mj-lt"/>
              <a:buAutoNum type="arabicPeriod"/>
            </a:pPr>
            <a:r>
              <a:rPr lang="tr-TR" b="1" dirty="0">
                <a:latin typeface="Calibri"/>
                <a:ea typeface="Calibri"/>
                <a:cs typeface="Times New Roman"/>
              </a:rPr>
              <a:t>Volkan HAMACIOĞLU,</a:t>
            </a:r>
          </a:p>
          <a:p>
            <a:pPr marL="342900" lvl="0" indent="-342900" algn="just">
              <a:lnSpc>
                <a:spcPct val="115000"/>
              </a:lnSpc>
              <a:spcAft>
                <a:spcPts val="1000"/>
              </a:spcAft>
              <a:buFont typeface="+mj-lt"/>
              <a:buAutoNum type="arabicPeriod"/>
            </a:pPr>
            <a:r>
              <a:rPr lang="tr-TR" b="1" dirty="0">
                <a:latin typeface="Calibri"/>
                <a:ea typeface="Calibri"/>
                <a:cs typeface="Times New Roman"/>
              </a:rPr>
              <a:t>Nuriye YAVAN.</a:t>
            </a:r>
          </a:p>
          <a:p>
            <a:pPr marL="0" indent="0">
              <a:buNone/>
            </a:pPr>
            <a:endParaRPr lang="tr-TR" dirty="0"/>
          </a:p>
        </p:txBody>
      </p:sp>
    </p:spTree>
    <p:extLst>
      <p:ext uri="{BB962C8B-B14F-4D97-AF65-F5344CB8AC3E}">
        <p14:creationId xmlns:p14="http://schemas.microsoft.com/office/powerpoint/2010/main" val="298079088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23528" y="332656"/>
            <a:ext cx="8640959" cy="6912768"/>
          </a:xfrm>
        </p:spPr>
        <p:txBody>
          <a:bodyPr>
            <a:normAutofit fontScale="70000" lnSpcReduction="20000"/>
          </a:bodyPr>
          <a:lstStyle/>
          <a:p>
            <a:pPr marL="0" indent="0" algn="just">
              <a:lnSpc>
                <a:spcPct val="115000"/>
              </a:lnSpc>
              <a:spcAft>
                <a:spcPts val="1000"/>
              </a:spcAft>
              <a:buNone/>
              <a:tabLst>
                <a:tab pos="630555" algn="l"/>
              </a:tabLst>
            </a:pPr>
            <a:r>
              <a:rPr lang="tr-TR" b="1" dirty="0">
                <a:solidFill>
                  <a:schemeClr val="bg1"/>
                </a:solidFill>
                <a:latin typeface="Calibri"/>
                <a:ea typeface="Times New Roman"/>
                <a:cs typeface="Times New Roman"/>
              </a:rPr>
              <a:t>Seminer organizasyonu ile ilgilenen komite çok özet olarak anılan organizasyonun tüm yönleri ile en iyi şekilde gerçekleşebilmesi için aşağıda özetlenen şu eylemleri gerçekleştirmiştir;</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Seminer organizasyonunda uzman bir kurum ile çalışılması yönünde araştırma ve tekliflerin değerlendirilmesi, anılan kurumun tespiti,</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Komite nezdinde çalışılması tercih olunan kurum ile irtibatı sağlayacak bir sekreterin seçimi (ki üyelerden Nuriye Yavan gönüllü olarak üstlenerek bu görevi yerine getirmiştir .),</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Seminer yerinin tespiti  (Tüm üyelerin oyuyla </a:t>
            </a:r>
            <a:r>
              <a:rPr lang="tr-TR" dirty="0" err="1">
                <a:latin typeface="Calibri"/>
                <a:ea typeface="Times New Roman"/>
                <a:cs typeface="Times New Roman"/>
              </a:rPr>
              <a:t>The</a:t>
            </a:r>
            <a:r>
              <a:rPr lang="tr-TR" dirty="0">
                <a:latin typeface="Calibri"/>
                <a:ea typeface="Times New Roman"/>
                <a:cs typeface="Times New Roman"/>
              </a:rPr>
              <a:t> Marmara Oteli olarak belirlenmiştir.),</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Seminer tarihinin belirlenmesi (28-29 Haziran olarak tespit edilmiştir.),</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Muhtemel bütçenin belirlenmesi (</a:t>
            </a:r>
            <a:r>
              <a:rPr lang="tr-TR" dirty="0" err="1">
                <a:latin typeface="Calibri"/>
                <a:ea typeface="Times New Roman"/>
                <a:cs typeface="Times New Roman"/>
              </a:rPr>
              <a:t>Teamcon</a:t>
            </a:r>
            <a:r>
              <a:rPr lang="tr-TR" dirty="0">
                <a:latin typeface="Calibri"/>
                <a:ea typeface="Times New Roman"/>
                <a:cs typeface="Times New Roman"/>
              </a:rPr>
              <a:t> firması ile birlikte çalışılmıştır.),</a:t>
            </a:r>
          </a:p>
          <a:p>
            <a:pPr marL="342900" lvl="0" indent="-342900">
              <a:lnSpc>
                <a:spcPct val="115000"/>
              </a:lnSpc>
              <a:spcAft>
                <a:spcPts val="0"/>
              </a:spcAft>
              <a:buClrTx/>
              <a:buFont typeface="+mj-lt"/>
              <a:buAutoNum type="arabicPeriod"/>
              <a:tabLst>
                <a:tab pos="630555" algn="l"/>
              </a:tabLst>
            </a:pPr>
            <a:r>
              <a:rPr lang="tr-TR" dirty="0">
                <a:latin typeface="Calibri"/>
                <a:ea typeface="Times New Roman"/>
                <a:cs typeface="Times New Roman"/>
              </a:rPr>
              <a:t>Seminer teması, oturumlar, program ve konuşmacıların belirlenmesi,</a:t>
            </a:r>
            <a:r>
              <a:rPr lang="tr-TR" b="1" dirty="0">
                <a:latin typeface="Calibri"/>
                <a:ea typeface="Times New Roman"/>
                <a:cs typeface="Times New Roman"/>
              </a:rPr>
              <a:t> </a:t>
            </a:r>
            <a:endParaRPr lang="tr-TR" dirty="0">
              <a:latin typeface="Calibri"/>
              <a:ea typeface="Times New Roman"/>
              <a:cs typeface="Times New Roman"/>
            </a:endParaRPr>
          </a:p>
          <a:p>
            <a:pPr marL="342900" lvl="0" indent="-342900">
              <a:lnSpc>
                <a:spcPct val="115000"/>
              </a:lnSpc>
              <a:spcAft>
                <a:spcPts val="0"/>
              </a:spcAft>
              <a:buClrTx/>
              <a:buFont typeface="+mj-lt"/>
              <a:buAutoNum type="arabicPeriod"/>
              <a:tabLst>
                <a:tab pos="630555" algn="l"/>
              </a:tabLst>
            </a:pPr>
            <a:r>
              <a:rPr lang="tr-TR" dirty="0">
                <a:solidFill>
                  <a:schemeClr val="accent2">
                    <a:lumMod val="50000"/>
                  </a:schemeClr>
                </a:solidFill>
                <a:latin typeface="Calibri"/>
                <a:ea typeface="Times New Roman"/>
                <a:cs typeface="Times New Roman"/>
              </a:rPr>
              <a:t>Konaklama, Uçuş Planlama, Transferler ve Eş Programlarının belirlenmesi (</a:t>
            </a:r>
            <a:r>
              <a:rPr lang="tr-TR" dirty="0" err="1">
                <a:solidFill>
                  <a:schemeClr val="accent2">
                    <a:lumMod val="50000"/>
                  </a:schemeClr>
                </a:solidFill>
                <a:latin typeface="Calibri"/>
                <a:ea typeface="Times New Roman"/>
                <a:cs typeface="Times New Roman"/>
              </a:rPr>
              <a:t>Teamcon</a:t>
            </a:r>
            <a:r>
              <a:rPr lang="tr-TR" dirty="0">
                <a:solidFill>
                  <a:schemeClr val="accent2">
                    <a:lumMod val="50000"/>
                  </a:schemeClr>
                </a:solidFill>
                <a:latin typeface="Calibri"/>
                <a:ea typeface="Times New Roman"/>
                <a:cs typeface="Times New Roman"/>
              </a:rPr>
              <a:t> firması ile birlikte çalışılmıştır.),</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Seminerin tanıtımının ve duyurularının yapılması (Bu konu ile ilgili olarak </a:t>
            </a:r>
            <a:r>
              <a:rPr lang="tr-TR" dirty="0" err="1">
                <a:latin typeface="Calibri"/>
                <a:ea typeface="Times New Roman"/>
                <a:cs typeface="Times New Roman"/>
              </a:rPr>
              <a:t>Teamcon</a:t>
            </a:r>
            <a:r>
              <a:rPr lang="tr-TR" dirty="0">
                <a:latin typeface="Calibri"/>
                <a:ea typeface="Times New Roman"/>
                <a:cs typeface="Times New Roman"/>
              </a:rPr>
              <a:t> firmasının yönlendirmesi ile </a:t>
            </a:r>
            <a:r>
              <a:rPr lang="tr-TR" dirty="0" err="1">
                <a:latin typeface="Calibri"/>
                <a:ea typeface="Times New Roman"/>
                <a:cs typeface="Times New Roman"/>
              </a:rPr>
              <a:t>Ottoman</a:t>
            </a:r>
            <a:r>
              <a:rPr lang="tr-TR" dirty="0">
                <a:latin typeface="Calibri"/>
                <a:ea typeface="Times New Roman"/>
                <a:cs typeface="Times New Roman"/>
              </a:rPr>
              <a:t> Medya Ajansı ile çalışılmıştır.),</a:t>
            </a:r>
          </a:p>
          <a:p>
            <a:pPr marL="342900" lvl="0" indent="-342900">
              <a:lnSpc>
                <a:spcPct val="115000"/>
              </a:lnSpc>
              <a:spcAft>
                <a:spcPts val="0"/>
              </a:spcAft>
              <a:buClrTx/>
              <a:buFont typeface="+mj-lt"/>
              <a:buAutoNum type="arabicPeriod"/>
            </a:pPr>
            <a:r>
              <a:rPr lang="tr-TR" dirty="0">
                <a:latin typeface="Calibri"/>
                <a:ea typeface="Times New Roman"/>
                <a:cs typeface="Times New Roman"/>
              </a:rPr>
              <a:t>Seminer WEB sitesi oluşturulması ve Online Kayıt Sisteminin İşletimi (</a:t>
            </a:r>
            <a:r>
              <a:rPr lang="tr-TR" dirty="0" err="1">
                <a:latin typeface="Calibri"/>
                <a:ea typeface="Times New Roman"/>
                <a:cs typeface="Times New Roman"/>
              </a:rPr>
              <a:t>Teamcon</a:t>
            </a:r>
            <a:r>
              <a:rPr lang="tr-TR" dirty="0">
                <a:latin typeface="Calibri"/>
                <a:ea typeface="Times New Roman"/>
                <a:cs typeface="Times New Roman"/>
              </a:rPr>
              <a:t> firması ile birlikte çalışılmıştır),</a:t>
            </a:r>
          </a:p>
          <a:p>
            <a:pPr marL="342900" lvl="0" indent="-342900">
              <a:lnSpc>
                <a:spcPct val="115000"/>
              </a:lnSpc>
              <a:spcAft>
                <a:spcPts val="0"/>
              </a:spcAft>
              <a:buClrTx/>
              <a:buFont typeface="+mj-lt"/>
              <a:buAutoNum type="arabicPeriod"/>
            </a:pPr>
            <a:r>
              <a:rPr lang="tr-TR" dirty="0">
                <a:latin typeface="Calibri"/>
                <a:ea typeface="Times New Roman"/>
                <a:cs typeface="Times New Roman"/>
              </a:rPr>
              <a:t>Seminer Salonu Teftişi, Program, Yönlendirme ve Sponsor Panolarının düzeninin sağlanması (</a:t>
            </a:r>
            <a:r>
              <a:rPr lang="tr-TR" dirty="0" err="1">
                <a:latin typeface="Calibri"/>
                <a:ea typeface="Times New Roman"/>
                <a:cs typeface="Times New Roman"/>
              </a:rPr>
              <a:t>Teamcon</a:t>
            </a:r>
            <a:r>
              <a:rPr lang="tr-TR" dirty="0">
                <a:latin typeface="Calibri"/>
                <a:ea typeface="Times New Roman"/>
                <a:cs typeface="Times New Roman"/>
              </a:rPr>
              <a:t> firması ile birlikte çalışılmıştır.), </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Katılımcı kitlerinin hazırlanması (</a:t>
            </a:r>
            <a:r>
              <a:rPr lang="tr-TR" dirty="0" err="1">
                <a:latin typeface="Calibri"/>
                <a:ea typeface="Times New Roman"/>
                <a:cs typeface="Times New Roman"/>
              </a:rPr>
              <a:t>Teamcon</a:t>
            </a:r>
            <a:r>
              <a:rPr lang="tr-TR" dirty="0">
                <a:latin typeface="Calibri"/>
                <a:ea typeface="Times New Roman"/>
                <a:cs typeface="Times New Roman"/>
              </a:rPr>
              <a:t> firması ile birlikte çalışılmıştır.),</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Sponsorluk temin çalışmaları,</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Katılım teyidi, sunumların temini ve simultane tercümanlara aktarımı.</a:t>
            </a:r>
          </a:p>
          <a:p>
            <a:pPr marL="342900" lvl="0" indent="-342900" algn="just">
              <a:lnSpc>
                <a:spcPct val="115000"/>
              </a:lnSpc>
              <a:spcAft>
                <a:spcPts val="1000"/>
              </a:spcAft>
              <a:buClrTx/>
              <a:buFont typeface="+mj-lt"/>
              <a:buAutoNum type="arabicPeriod"/>
              <a:tabLst>
                <a:tab pos="630555" algn="l"/>
              </a:tabLst>
            </a:pPr>
            <a:r>
              <a:rPr lang="tr-TR" dirty="0">
                <a:latin typeface="Calibri"/>
                <a:ea typeface="Times New Roman"/>
                <a:cs typeface="Times New Roman"/>
              </a:rPr>
              <a:t>Gala yemeği organizasyonunun düzenlenmesi (</a:t>
            </a:r>
            <a:r>
              <a:rPr lang="tr-TR" dirty="0" err="1">
                <a:latin typeface="Calibri"/>
                <a:ea typeface="Times New Roman"/>
                <a:cs typeface="Times New Roman"/>
              </a:rPr>
              <a:t>Teamcon</a:t>
            </a:r>
            <a:r>
              <a:rPr lang="tr-TR" dirty="0">
                <a:latin typeface="Calibri"/>
                <a:ea typeface="Times New Roman"/>
                <a:cs typeface="Times New Roman"/>
              </a:rPr>
              <a:t> firması ile birlikte çalışılmıştır.).</a:t>
            </a:r>
          </a:p>
          <a:p>
            <a:pPr marL="0" indent="0">
              <a:buNone/>
            </a:pPr>
            <a:endParaRPr lang="tr-TR" dirty="0"/>
          </a:p>
        </p:txBody>
      </p:sp>
    </p:spTree>
    <p:extLst>
      <p:ext uri="{BB962C8B-B14F-4D97-AF65-F5344CB8AC3E}">
        <p14:creationId xmlns:p14="http://schemas.microsoft.com/office/powerpoint/2010/main" val="38252076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72067" y="1124744"/>
            <a:ext cx="7408333" cy="5001419"/>
          </a:xfrm>
        </p:spPr>
        <p:txBody>
          <a:bodyPr>
            <a:normAutofit lnSpcReduction="10000"/>
          </a:bodyPr>
          <a:lstStyle/>
          <a:p>
            <a:pPr algn="just">
              <a:lnSpc>
                <a:spcPct val="115000"/>
              </a:lnSpc>
              <a:spcAft>
                <a:spcPts val="1000"/>
              </a:spcAft>
              <a:tabLst>
                <a:tab pos="630555" algn="l"/>
              </a:tabLst>
            </a:pPr>
            <a:r>
              <a:rPr lang="tr-TR" dirty="0">
                <a:latin typeface="Calibri"/>
                <a:ea typeface="Times New Roman"/>
                <a:cs typeface="Times New Roman"/>
              </a:rPr>
              <a:t>Seminer; düzenleniş yeri, programı, katılımcılara sağladığı fayda, uygulamada yaşanılan sorunların uluslararası bir perspektifle değerlendirilmesi, farklı bakış açıları getirmesi, farazi dava çalışması ile örneklemelerde bulunulması, farklı meslek gruplarından insanları uluslararası anlamda bir araya getirmesi ve bu anlamda sosyal bir ilişkiler silsilesi </a:t>
            </a:r>
            <a:r>
              <a:rPr lang="tr-TR" dirty="0" smtClean="0">
                <a:latin typeface="Calibri"/>
                <a:ea typeface="Times New Roman"/>
                <a:cs typeface="Times New Roman"/>
              </a:rPr>
              <a:t>yaratması yönleri ile </a:t>
            </a:r>
            <a:r>
              <a:rPr lang="tr-TR" dirty="0">
                <a:latin typeface="Calibri"/>
                <a:ea typeface="Times New Roman"/>
                <a:cs typeface="Times New Roman"/>
              </a:rPr>
              <a:t>derneğin tanıtımına önemli </a:t>
            </a:r>
            <a:r>
              <a:rPr lang="tr-TR" dirty="0" smtClean="0">
                <a:latin typeface="Calibri"/>
                <a:ea typeface="Times New Roman"/>
                <a:cs typeface="Times New Roman"/>
              </a:rPr>
              <a:t>bir katkı sağlamıştır</a:t>
            </a:r>
            <a:r>
              <a:rPr lang="tr-TR" dirty="0">
                <a:latin typeface="Calibri"/>
                <a:ea typeface="Times New Roman"/>
                <a:cs typeface="Times New Roman"/>
              </a:rPr>
              <a:t>.</a:t>
            </a:r>
          </a:p>
          <a:p>
            <a:pPr algn="just">
              <a:lnSpc>
                <a:spcPct val="115000"/>
              </a:lnSpc>
              <a:spcAft>
                <a:spcPts val="1000"/>
              </a:spcAft>
              <a:tabLst>
                <a:tab pos="630555" algn="l"/>
              </a:tabLst>
            </a:pPr>
            <a:r>
              <a:rPr lang="tr-TR" dirty="0">
                <a:latin typeface="Calibri"/>
                <a:ea typeface="Times New Roman"/>
                <a:cs typeface="Times New Roman"/>
              </a:rPr>
              <a:t>Buna karşın, aşağıda açıklamaya çalıştığımız nedenlerle maddi açıdan derneğe umulan katkıyı sağlayamamış olduğu gerçeğini de tüm üyelerimiz ile paylaşmak isteriz.   </a:t>
            </a:r>
          </a:p>
          <a:p>
            <a:pPr marL="0" indent="0">
              <a:buNone/>
            </a:pPr>
            <a:endParaRPr lang="tr-TR" dirty="0"/>
          </a:p>
        </p:txBody>
      </p:sp>
    </p:spTree>
    <p:extLst>
      <p:ext uri="{BB962C8B-B14F-4D97-AF65-F5344CB8AC3E}">
        <p14:creationId xmlns:p14="http://schemas.microsoft.com/office/powerpoint/2010/main" val="2982234984"/>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72067" y="476672"/>
            <a:ext cx="7408333" cy="5649491"/>
          </a:xfrm>
        </p:spPr>
        <p:txBody>
          <a:bodyPr/>
          <a:lstStyle/>
          <a:p>
            <a:pPr marL="0" indent="0" algn="just">
              <a:lnSpc>
                <a:spcPct val="115000"/>
              </a:lnSpc>
              <a:spcAft>
                <a:spcPts val="1000"/>
              </a:spcAft>
              <a:buNone/>
              <a:tabLst>
                <a:tab pos="630555" algn="l"/>
              </a:tabLst>
            </a:pPr>
            <a:r>
              <a:rPr lang="tr-TR" dirty="0">
                <a:latin typeface="Calibri"/>
                <a:ea typeface="Times New Roman"/>
                <a:cs typeface="Times New Roman"/>
              </a:rPr>
              <a:t>2012 yılında düzenlenen Uluslararası Seminer, Gelir ve Gider Bütçe hedeflerine ulaşılamamış, 2012 Seminer Bütçesi 1 EURO = 2.26 TL olarak alındığında 64,677.27 TL zarar ile kapatılmıştır. Aşağıdaki tablo bu durumu net bir şekilde açıklamaktadır</a:t>
            </a:r>
            <a:r>
              <a:rPr lang="tr-TR" dirty="0" smtClean="0">
                <a:latin typeface="Calibri"/>
                <a:ea typeface="Times New Roman"/>
                <a:cs typeface="Times New Roman"/>
              </a:rPr>
              <a:t>;</a:t>
            </a:r>
          </a:p>
          <a:p>
            <a:pPr marL="0" indent="0" algn="just">
              <a:lnSpc>
                <a:spcPct val="115000"/>
              </a:lnSpc>
              <a:spcAft>
                <a:spcPts val="1000"/>
              </a:spcAft>
              <a:buNone/>
              <a:tabLst>
                <a:tab pos="630555" algn="l"/>
              </a:tabLst>
            </a:pPr>
            <a:endParaRPr lang="tr-TR" dirty="0" smtClean="0">
              <a:latin typeface="Calibri"/>
              <a:ea typeface="Times New Roman"/>
              <a:cs typeface="Times New Roman"/>
            </a:endParaRPr>
          </a:p>
          <a:p>
            <a:pPr marL="0" indent="0" algn="just">
              <a:lnSpc>
                <a:spcPct val="115000"/>
              </a:lnSpc>
              <a:spcAft>
                <a:spcPts val="1000"/>
              </a:spcAft>
              <a:buNone/>
              <a:tabLst>
                <a:tab pos="630555" algn="l"/>
              </a:tabLst>
            </a:pPr>
            <a:endParaRPr lang="tr-TR" dirty="0">
              <a:latin typeface="Calibri"/>
              <a:ea typeface="Times New Roman"/>
              <a:cs typeface="Times New Roman"/>
            </a:endParaRPr>
          </a:p>
          <a:p>
            <a:pPr marL="0" indent="0">
              <a:buNone/>
            </a:pPr>
            <a:endParaRPr lang="tr-TR"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2780928"/>
            <a:ext cx="7488832" cy="4077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213682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27584" y="2420888"/>
            <a:ext cx="7408333" cy="3168352"/>
          </a:xfrm>
        </p:spPr>
        <p:txBody>
          <a:bodyPr/>
          <a:lstStyle/>
          <a:p>
            <a:pPr algn="just">
              <a:lnSpc>
                <a:spcPct val="115000"/>
              </a:lnSpc>
              <a:spcAft>
                <a:spcPts val="1000"/>
              </a:spcAft>
              <a:tabLst>
                <a:tab pos="630555" algn="l"/>
              </a:tabLst>
            </a:pPr>
            <a:r>
              <a:rPr lang="tr-TR" dirty="0">
                <a:latin typeface="Calibri"/>
                <a:ea typeface="Times New Roman"/>
                <a:cs typeface="Times New Roman"/>
              </a:rPr>
              <a:t>AIPPI uluslararası büro ile seminer öncesi yapılan görüşme ile mutabık kalındığı üzere (yeni grubumuzun desteklenmesi amacıyla), yukarıdaki tabloda oluşan zararın yarısı AIPPI tarafından karşılanmasına ilişkin olarak görüşmeler yapılmıştır ve ödemenin bu yılsonuna kadar bağış olarak yapılması beklenmektedir. </a:t>
            </a:r>
          </a:p>
          <a:p>
            <a:endParaRPr lang="tr-TR" dirty="0"/>
          </a:p>
        </p:txBody>
      </p:sp>
    </p:spTree>
    <p:extLst>
      <p:ext uri="{BB962C8B-B14F-4D97-AF65-F5344CB8AC3E}">
        <p14:creationId xmlns:p14="http://schemas.microsoft.com/office/powerpoint/2010/main" val="3340325679"/>
      </p:ext>
    </p:extLst>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72067" y="332656"/>
            <a:ext cx="7408333" cy="6192688"/>
          </a:xfrm>
        </p:spPr>
        <p:txBody>
          <a:bodyPr>
            <a:normAutofit fontScale="92500" lnSpcReduction="10000"/>
          </a:bodyPr>
          <a:lstStyle/>
          <a:p>
            <a:pPr marL="0" indent="0" algn="just">
              <a:lnSpc>
                <a:spcPct val="115000"/>
              </a:lnSpc>
              <a:spcAft>
                <a:spcPts val="1000"/>
              </a:spcAft>
              <a:buNone/>
              <a:tabLst>
                <a:tab pos="630555" algn="l"/>
              </a:tabLst>
            </a:pPr>
            <a:r>
              <a:rPr lang="tr-TR" dirty="0">
                <a:latin typeface="Calibri"/>
                <a:ea typeface="Times New Roman"/>
                <a:cs typeface="Times New Roman"/>
              </a:rPr>
              <a:t>Bu zararın oluşumunda;</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Derneğin bir ticari işletmesinin </a:t>
            </a:r>
            <a:r>
              <a:rPr lang="tr-TR" dirty="0" smtClean="0">
                <a:latin typeface="Calibri"/>
                <a:ea typeface="Times New Roman"/>
                <a:cs typeface="Times New Roman"/>
              </a:rPr>
              <a:t>bulunmayışı,</a:t>
            </a:r>
            <a:endParaRPr lang="tr-TR" dirty="0">
              <a:latin typeface="Calibri"/>
              <a:ea typeface="Times New Roman"/>
              <a:cs typeface="Times New Roman"/>
            </a:endParaRP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Seminerin hazırlanması bakımından süre darlığı (6 aylık zaman dilimi-ücretli </a:t>
            </a:r>
            <a:r>
              <a:rPr lang="tr-TR" dirty="0" err="1">
                <a:latin typeface="Calibri"/>
                <a:ea typeface="Times New Roman"/>
                <a:cs typeface="Times New Roman"/>
              </a:rPr>
              <a:t>kayıt+sponsorluk</a:t>
            </a:r>
            <a:r>
              <a:rPr lang="tr-TR" dirty="0">
                <a:latin typeface="Calibri"/>
                <a:ea typeface="Times New Roman"/>
                <a:cs typeface="Times New Roman"/>
              </a:rPr>
              <a:t> sayısını olumsuz etkilemiştir.),</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Seminer organizasyonunda henüz yeterli deneyime ulaşılamamış olması, (Davetli katılımcılarla kayıtlı katılımcılar bakımından gelir elde etme yönünde kayıtlı katılımcıların sayısının </a:t>
            </a:r>
            <a:r>
              <a:rPr lang="tr-TR" dirty="0" err="1">
                <a:latin typeface="Calibri"/>
                <a:ea typeface="Times New Roman"/>
                <a:cs typeface="Times New Roman"/>
              </a:rPr>
              <a:t>arttırımında</a:t>
            </a:r>
            <a:r>
              <a:rPr lang="tr-TR" dirty="0">
                <a:latin typeface="Calibri"/>
                <a:ea typeface="Times New Roman"/>
                <a:cs typeface="Times New Roman"/>
              </a:rPr>
              <a:t> bir denklemin formüle edilememiş olması, bu konudaki deneyim eksikliği gelir kaybına yol açmıştır.)</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Organizasyon komitesinde görev alan üye sayısının çokluğu,</a:t>
            </a:r>
          </a:p>
          <a:p>
            <a:pPr marL="342900" lvl="0" indent="-342900" algn="just">
              <a:lnSpc>
                <a:spcPct val="115000"/>
              </a:lnSpc>
              <a:spcAft>
                <a:spcPts val="1000"/>
              </a:spcAft>
              <a:buClrTx/>
              <a:buFont typeface="+mj-lt"/>
              <a:buAutoNum type="arabicPeriod"/>
              <a:tabLst>
                <a:tab pos="630555" algn="l"/>
              </a:tabLst>
            </a:pPr>
            <a:r>
              <a:rPr lang="tr-TR" dirty="0">
                <a:latin typeface="Calibri"/>
                <a:ea typeface="Times New Roman"/>
                <a:cs typeface="Times New Roman"/>
              </a:rPr>
              <a:t>Seminer organizasyon firması ile yeterli ve gerekli iletişimin kısa zaman diliminde tam anlamıyla kurulamamış olması,</a:t>
            </a:r>
          </a:p>
          <a:p>
            <a:pPr marL="0" indent="0" algn="just">
              <a:lnSpc>
                <a:spcPct val="115000"/>
              </a:lnSpc>
              <a:spcAft>
                <a:spcPts val="1000"/>
              </a:spcAft>
              <a:buNone/>
              <a:tabLst>
                <a:tab pos="630555" algn="l"/>
              </a:tabLst>
            </a:pPr>
            <a:r>
              <a:rPr lang="tr-TR" dirty="0">
                <a:latin typeface="Calibri"/>
                <a:ea typeface="Times New Roman"/>
                <a:cs typeface="Times New Roman"/>
              </a:rPr>
              <a:t>kanaatimizce başı çeken etkenlerdir. </a:t>
            </a:r>
          </a:p>
          <a:p>
            <a:pPr marL="0" indent="0">
              <a:buNone/>
            </a:pPr>
            <a:endParaRPr lang="tr-TR" dirty="0"/>
          </a:p>
        </p:txBody>
      </p:sp>
    </p:spTree>
    <p:extLst>
      <p:ext uri="{BB962C8B-B14F-4D97-AF65-F5344CB8AC3E}">
        <p14:creationId xmlns:p14="http://schemas.microsoft.com/office/powerpoint/2010/main" val="3403952465"/>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260648"/>
            <a:ext cx="8136903" cy="6480720"/>
          </a:xfrm>
        </p:spPr>
        <p:txBody>
          <a:bodyPr>
            <a:normAutofit fontScale="85000" lnSpcReduction="20000"/>
          </a:bodyPr>
          <a:lstStyle/>
          <a:p>
            <a:pPr marL="0" indent="0" algn="just">
              <a:lnSpc>
                <a:spcPct val="115000"/>
              </a:lnSpc>
              <a:spcAft>
                <a:spcPts val="1000"/>
              </a:spcAft>
              <a:buNone/>
              <a:tabLst>
                <a:tab pos="630555" algn="l"/>
              </a:tabLst>
            </a:pPr>
            <a:r>
              <a:rPr lang="tr-TR" dirty="0">
                <a:latin typeface="Calibri"/>
                <a:ea typeface="Times New Roman"/>
                <a:cs typeface="Times New Roman"/>
              </a:rPr>
              <a:t>Bu konuda ileride daha etkin ve derneğimize fayda sağlayacak bir seminerin organize edilebilmesi için;</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Derneğimizin bir ticari işletme kurması önerilebilir,</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Seminer organizasyonu için daha uzun bir süre öngörülebilir ki normal şartlarda bu süre asgari 1 yıl olmalıdır,</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Sürenin uzunluğu baz alındığında daha etkin bir sponsorluk temini sağlanabilir,</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Uluslararası seminer organizasyonu komite üyelerinin sayısı belli bir limitte tutularak daha aktif, katılımcı ve işlevsel bir görev dağılımı sağlanabilir, </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Yapılan iki seminerin bütçe tahminleri  ile  gerçekleşen bütçe arasında bir karşılaştırma yapılarak nerelerde hataların yapıldığı tespit edilebilir ve ileride düzenlenecek seminerlerde aynı hataların tekrarlanmasının önüne geçilebilir,</a:t>
            </a:r>
          </a:p>
          <a:p>
            <a:pPr marL="342900" lvl="0" indent="-342900" algn="just">
              <a:lnSpc>
                <a:spcPct val="115000"/>
              </a:lnSpc>
              <a:spcAft>
                <a:spcPts val="0"/>
              </a:spcAft>
              <a:buClrTx/>
              <a:buFont typeface="+mj-lt"/>
              <a:buAutoNum type="arabicPeriod"/>
              <a:tabLst>
                <a:tab pos="630555" algn="l"/>
              </a:tabLst>
            </a:pPr>
            <a:r>
              <a:rPr lang="tr-TR" dirty="0">
                <a:latin typeface="Calibri"/>
                <a:ea typeface="Times New Roman"/>
                <a:cs typeface="Times New Roman"/>
              </a:rPr>
              <a:t>Seminer öncesi etkin bir risk analizi yapılabilir,</a:t>
            </a:r>
          </a:p>
          <a:p>
            <a:pPr marL="342900" lvl="0" indent="-342900" algn="just">
              <a:lnSpc>
                <a:spcPct val="115000"/>
              </a:lnSpc>
              <a:spcAft>
                <a:spcPts val="1000"/>
              </a:spcAft>
              <a:buClrTx/>
              <a:buFont typeface="+mj-lt"/>
              <a:buAutoNum type="arabicPeriod"/>
              <a:tabLst>
                <a:tab pos="630555" algn="l"/>
              </a:tabLst>
            </a:pPr>
            <a:r>
              <a:rPr lang="tr-TR" dirty="0">
                <a:latin typeface="Calibri"/>
                <a:ea typeface="Times New Roman"/>
                <a:cs typeface="Times New Roman"/>
              </a:rPr>
              <a:t>Tespit olunacak seminer organizasyonu şirketi ile geçmişte yaşanılanlar da göz önünde bulundurularak çalışma ilkeleri ve sorumluluklar açıkça belirlenebilir, işbölümü daha net bir şekilde  yapılabilir ve böylelikle daha etkin, uyumlu ve verimli bir şekilde çalışılabilir.</a:t>
            </a:r>
          </a:p>
          <a:p>
            <a:endParaRPr lang="tr-TR" dirty="0"/>
          </a:p>
        </p:txBody>
      </p:sp>
    </p:spTree>
    <p:extLst>
      <p:ext uri="{BB962C8B-B14F-4D97-AF65-F5344CB8AC3E}">
        <p14:creationId xmlns:p14="http://schemas.microsoft.com/office/powerpoint/2010/main" val="2051922825"/>
      </p:ext>
    </p:extLst>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72067" y="764704"/>
            <a:ext cx="7408333" cy="5361459"/>
          </a:xfrm>
        </p:spPr>
        <p:txBody>
          <a:bodyPr>
            <a:normAutofit fontScale="92500"/>
          </a:bodyPr>
          <a:lstStyle/>
          <a:p>
            <a:pPr algn="just">
              <a:lnSpc>
                <a:spcPct val="115000"/>
              </a:lnSpc>
              <a:spcAft>
                <a:spcPts val="1000"/>
              </a:spcAft>
              <a:tabLst>
                <a:tab pos="630555" algn="l"/>
              </a:tabLst>
            </a:pPr>
            <a:r>
              <a:rPr lang="tr-TR" dirty="0">
                <a:latin typeface="Calibri"/>
                <a:ea typeface="Times New Roman"/>
                <a:cs typeface="Times New Roman"/>
              </a:rPr>
              <a:t>Yukarıda anılan hususlara rağmen yapılan seminer, hem derneğimize sağlamış olduğu prestij ve deneyim, hem tanıtımına yaptığı katkı ve katılımcılara sağladığı faydalar açısından yararlı ve övgüye değer bulunmuştur. Kazanılan deneyim ve yapılan hatalardan dersler çıkartılarak doğru bir eylem planı hazırlanmasının gelecekte daha etkin ve başarılı seminerlerin yolunu açacağı kanaatindeyiz. </a:t>
            </a:r>
          </a:p>
          <a:p>
            <a:pPr algn="just">
              <a:lnSpc>
                <a:spcPct val="115000"/>
              </a:lnSpc>
              <a:spcAft>
                <a:spcPts val="1000"/>
              </a:spcAft>
              <a:tabLst>
                <a:tab pos="630555" algn="l"/>
              </a:tabLst>
            </a:pPr>
            <a:r>
              <a:rPr lang="tr-TR" dirty="0">
                <a:latin typeface="Calibri"/>
                <a:ea typeface="Times New Roman"/>
                <a:cs typeface="Times New Roman"/>
              </a:rPr>
              <a:t>Tüm bu nedenlerle, yukarıda sayılan öneriler babında 2013 yılı için aynı nitelikte bir uluslararası bir seminer organizasyonunu önermemekteyiz, yapılması düşünülen seminerin tarihinin en erken 2014 yılı olmasının uygun olacağını düşünmekteyiz. </a:t>
            </a:r>
          </a:p>
          <a:p>
            <a:endParaRPr lang="tr-TR" dirty="0"/>
          </a:p>
        </p:txBody>
      </p:sp>
    </p:spTree>
    <p:extLst>
      <p:ext uri="{BB962C8B-B14F-4D97-AF65-F5344CB8AC3E}">
        <p14:creationId xmlns:p14="http://schemas.microsoft.com/office/powerpoint/2010/main" val="940114428"/>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72067" y="548680"/>
            <a:ext cx="7408333" cy="6120680"/>
          </a:xfrm>
        </p:spPr>
        <p:txBody>
          <a:bodyPr>
            <a:normAutofit fontScale="92500" lnSpcReduction="10000"/>
          </a:bodyPr>
          <a:lstStyle/>
          <a:p>
            <a:pPr marL="0" indent="0" algn="just">
              <a:lnSpc>
                <a:spcPct val="115000"/>
              </a:lnSpc>
              <a:spcAft>
                <a:spcPts val="1000"/>
              </a:spcAft>
              <a:buNone/>
              <a:tabLst>
                <a:tab pos="630555" algn="l"/>
              </a:tabLst>
            </a:pPr>
            <a:r>
              <a:rPr lang="tr-TR" sz="2800" b="1" dirty="0" smtClean="0">
                <a:solidFill>
                  <a:schemeClr val="bg1"/>
                </a:solidFill>
                <a:latin typeface="Calibri"/>
                <a:ea typeface="Times New Roman"/>
                <a:cs typeface="Times New Roman"/>
              </a:rPr>
              <a:t>III-YANİ DÖNEMDE YAPILMASI PLANLANAN FAALİYETLER;</a:t>
            </a:r>
          </a:p>
          <a:p>
            <a:pPr marL="457200" indent="-457200" algn="just">
              <a:lnSpc>
                <a:spcPct val="115000"/>
              </a:lnSpc>
              <a:spcAft>
                <a:spcPts val="1000"/>
              </a:spcAft>
              <a:buClrTx/>
              <a:buFont typeface="+mj-lt"/>
              <a:buAutoNum type="arabicPeriod"/>
              <a:tabLst>
                <a:tab pos="630555" algn="l"/>
              </a:tabLst>
            </a:pPr>
            <a:r>
              <a:rPr lang="tr-TR" dirty="0" smtClean="0">
                <a:latin typeface="Calibri"/>
                <a:ea typeface="Times New Roman"/>
                <a:cs typeface="Times New Roman"/>
              </a:rPr>
              <a:t>2014 </a:t>
            </a:r>
            <a:r>
              <a:rPr lang="tr-TR" dirty="0">
                <a:latin typeface="Calibri"/>
                <a:ea typeface="Times New Roman"/>
                <a:cs typeface="Times New Roman"/>
              </a:rPr>
              <a:t>yılı için seminer çalışmalarına başlanılacaktır. </a:t>
            </a:r>
          </a:p>
          <a:p>
            <a:pPr marL="457200" indent="-457200" algn="just">
              <a:lnSpc>
                <a:spcPct val="115000"/>
              </a:lnSpc>
              <a:spcAft>
                <a:spcPts val="1000"/>
              </a:spcAft>
              <a:buClrTx/>
              <a:buFont typeface="+mj-lt"/>
              <a:buAutoNum type="arabicPeriod"/>
              <a:tabLst>
                <a:tab pos="630555" algn="l"/>
              </a:tabLst>
            </a:pPr>
            <a:r>
              <a:rPr lang="tr-TR" dirty="0" smtClean="0">
                <a:latin typeface="Calibri"/>
                <a:ea typeface="Times New Roman"/>
                <a:cs typeface="Times New Roman"/>
              </a:rPr>
              <a:t>“</a:t>
            </a:r>
            <a:r>
              <a:rPr lang="tr-TR" dirty="0">
                <a:latin typeface="Calibri"/>
                <a:ea typeface="Times New Roman"/>
                <a:cs typeface="Times New Roman"/>
              </a:rPr>
              <a:t>Masa Başı </a:t>
            </a:r>
            <a:r>
              <a:rPr lang="tr-TR" dirty="0" err="1">
                <a:latin typeface="Calibri"/>
                <a:ea typeface="Times New Roman"/>
                <a:cs typeface="Times New Roman"/>
              </a:rPr>
              <a:t>Toplantıları”nın</a:t>
            </a:r>
            <a:r>
              <a:rPr lang="tr-TR" dirty="0">
                <a:latin typeface="Calibri"/>
                <a:ea typeface="Times New Roman"/>
                <a:cs typeface="Times New Roman"/>
              </a:rPr>
              <a:t> dernek üyelerimizin katılım ve katkılarıyla devam ettirilmesi planlanmaktadır.</a:t>
            </a:r>
          </a:p>
          <a:p>
            <a:pPr marL="457200" indent="-457200" algn="just">
              <a:lnSpc>
                <a:spcPct val="115000"/>
              </a:lnSpc>
              <a:spcAft>
                <a:spcPts val="1000"/>
              </a:spcAft>
              <a:buClrTx/>
              <a:buFont typeface="+mj-lt"/>
              <a:buAutoNum type="arabicPeriod"/>
            </a:pPr>
            <a:r>
              <a:rPr lang="tr-TR" dirty="0">
                <a:latin typeface="Calibri"/>
                <a:ea typeface="Times New Roman"/>
                <a:cs typeface="Times New Roman"/>
              </a:rPr>
              <a:t>Yine yeni dönemde, derneğimizin tanıtımı ve birlikte ortak projeler geliştirilmesi amacıyla bu alanda faaliyet gösteren meslek birlikleri, dernekler ile diğer kurum ve kuruluşlar nezdinde sağlam ve geliştirici ilişkiler kurulması düşünülmektedir. </a:t>
            </a:r>
          </a:p>
          <a:p>
            <a:pPr marL="457200" indent="-457200" algn="just">
              <a:lnSpc>
                <a:spcPct val="115000"/>
              </a:lnSpc>
              <a:spcAft>
                <a:spcPts val="1000"/>
              </a:spcAft>
              <a:buClrTx/>
              <a:buFont typeface="+mj-lt"/>
              <a:buAutoNum type="arabicPeriod"/>
            </a:pPr>
            <a:r>
              <a:rPr lang="tr-TR" dirty="0">
                <a:latin typeface="Calibri"/>
                <a:ea typeface="Times New Roman"/>
                <a:cs typeface="Times New Roman"/>
              </a:rPr>
              <a:t>Ü</a:t>
            </a:r>
            <a:r>
              <a:rPr lang="tr-TR" dirty="0" smtClean="0">
                <a:latin typeface="Calibri"/>
                <a:ea typeface="Times New Roman"/>
                <a:cs typeface="Times New Roman"/>
              </a:rPr>
              <a:t>yelerimizin </a:t>
            </a:r>
            <a:r>
              <a:rPr lang="tr-TR" dirty="0">
                <a:latin typeface="Calibri"/>
                <a:ea typeface="Times New Roman"/>
                <a:cs typeface="Times New Roman"/>
              </a:rPr>
              <a:t>birbirleri ile sosyal ilişkilerini geliştirmek ve güçlendirmek, birlikte eğlenip güzel vakit geçirmek adına sosyal aktiviteler düzenlenmesi de planlanmaktadır.</a:t>
            </a:r>
          </a:p>
          <a:p>
            <a:endParaRPr lang="tr-TR" dirty="0"/>
          </a:p>
        </p:txBody>
      </p:sp>
    </p:spTree>
    <p:extLst>
      <p:ext uri="{BB962C8B-B14F-4D97-AF65-F5344CB8AC3E}">
        <p14:creationId xmlns:p14="http://schemas.microsoft.com/office/powerpoint/2010/main" val="4276923708"/>
      </p:ext>
    </p:extLst>
  </p:cSld>
  <p:clrMapOvr>
    <a:masterClrMapping/>
  </p:clrMapOvr>
  <p:transition spd="slow">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72067" y="2420888"/>
            <a:ext cx="7408333" cy="3705275"/>
          </a:xfrm>
        </p:spPr>
        <p:txBody>
          <a:bodyPr>
            <a:normAutofit/>
          </a:bodyPr>
          <a:lstStyle/>
          <a:p>
            <a:pPr marL="0" indent="0" algn="ctr">
              <a:buNone/>
            </a:pPr>
            <a:r>
              <a:rPr lang="tr-TR" sz="4400" b="1" dirty="0" smtClean="0"/>
              <a:t>Bilgilerinize saygıyla sunar, teşekkür ederiz.</a:t>
            </a:r>
          </a:p>
          <a:p>
            <a:pPr marL="0" indent="0" algn="ctr">
              <a:buNone/>
            </a:pPr>
            <a:endParaRPr lang="tr-TR" sz="4400" dirty="0"/>
          </a:p>
          <a:p>
            <a:pPr marL="0" indent="0" algn="ctr">
              <a:buNone/>
            </a:pPr>
            <a:r>
              <a:rPr lang="tr-TR" sz="3200" dirty="0" smtClean="0"/>
              <a:t>Organizasyon ve Sosyal İlişkiler Çalışma Grubu.</a:t>
            </a:r>
            <a:endParaRPr lang="tr-TR" sz="3200" dirty="0"/>
          </a:p>
        </p:txBody>
      </p:sp>
    </p:spTree>
    <p:extLst>
      <p:ext uri="{BB962C8B-B14F-4D97-AF65-F5344CB8AC3E}">
        <p14:creationId xmlns:p14="http://schemas.microsoft.com/office/powerpoint/2010/main" val="410390520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lga Biçimi">
  <a:themeElements>
    <a:clrScheme name="Dalga Biçimi">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Dalga Biçimi">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alga Biçimi">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56</TotalTime>
  <Words>1104</Words>
  <Application>Microsoft Office PowerPoint</Application>
  <PresentationFormat>Ekran Gösterisi (4:3)</PresentationFormat>
  <Paragraphs>94</Paragraphs>
  <Slides>14</Slides>
  <Notes>0</Notes>
  <HiddenSlides>0</HiddenSlides>
  <MMClips>0</MMClips>
  <ScaleCrop>false</ScaleCrop>
  <HeadingPairs>
    <vt:vector size="4" baseType="variant">
      <vt:variant>
        <vt:lpstr>Tema</vt:lpstr>
      </vt:variant>
      <vt:variant>
        <vt:i4>1</vt:i4>
      </vt:variant>
      <vt:variant>
        <vt:lpstr>Slayt Başlıkları</vt:lpstr>
      </vt:variant>
      <vt:variant>
        <vt:i4>14</vt:i4>
      </vt:variant>
    </vt:vector>
  </HeadingPairs>
  <TitlesOfParts>
    <vt:vector size="15" baseType="lpstr">
      <vt:lpstr>Dalga Biçimi</vt:lpstr>
      <vt:lpstr>AIPPI TÜRKİYE – FİKRİ VE SINAİ MÜLKİYET HAKLARINI KORUMA DERNEĞİ SOSYAL İLİŞKİLER VE ORGANİZASYON ÇALIŞMA GRUBU 2012 YILI FAALİYET RAPORU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AIPPI TÜRKİYE – FİKRİ VE SINAİ MÜLKİYET HAKLARINI KORUMA DERNEĞİ SOSYAL İLİŞKİLER VE ORGANİZASYON ÇALIŞMA GRUBU 2012 YILI FAALİYET RAPORU </dc:title>
  <dc:creator>Fatih</dc:creator>
  <cp:lastModifiedBy>Fatih</cp:lastModifiedBy>
  <cp:revision>10</cp:revision>
  <dcterms:created xsi:type="dcterms:W3CDTF">2012-11-17T08:31:41Z</dcterms:created>
  <dcterms:modified xsi:type="dcterms:W3CDTF">2012-11-17T09:27:45Z</dcterms:modified>
</cp:coreProperties>
</file>