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44" r:id="rId2"/>
  </p:sldMasterIdLst>
  <p:notesMasterIdLst>
    <p:notesMasterId r:id="rId33"/>
  </p:notesMasterIdLst>
  <p:sldIdLst>
    <p:sldId id="256" r:id="rId3"/>
    <p:sldId id="337" r:id="rId4"/>
    <p:sldId id="336" r:id="rId5"/>
    <p:sldId id="324" r:id="rId6"/>
    <p:sldId id="325" r:id="rId7"/>
    <p:sldId id="326" r:id="rId8"/>
    <p:sldId id="327" r:id="rId9"/>
    <p:sldId id="339" r:id="rId10"/>
    <p:sldId id="258" r:id="rId11"/>
    <p:sldId id="338" r:id="rId12"/>
    <p:sldId id="309" r:id="rId13"/>
    <p:sldId id="310" r:id="rId14"/>
    <p:sldId id="311" r:id="rId15"/>
    <p:sldId id="312" r:id="rId16"/>
    <p:sldId id="317" r:id="rId17"/>
    <p:sldId id="313" r:id="rId18"/>
    <p:sldId id="328" r:id="rId19"/>
    <p:sldId id="314" r:id="rId20"/>
    <p:sldId id="329" r:id="rId21"/>
    <p:sldId id="315" r:id="rId22"/>
    <p:sldId id="318" r:id="rId23"/>
    <p:sldId id="319" r:id="rId24"/>
    <p:sldId id="320" r:id="rId25"/>
    <p:sldId id="330" r:id="rId26"/>
    <p:sldId id="331" r:id="rId27"/>
    <p:sldId id="332" r:id="rId28"/>
    <p:sldId id="334" r:id="rId29"/>
    <p:sldId id="335" r:id="rId30"/>
    <p:sldId id="303" r:id="rId31"/>
    <p:sldId id="283" r:id="rId3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87902" autoAdjust="0"/>
  </p:normalViewPr>
  <p:slideViewPr>
    <p:cSldViewPr>
      <p:cViewPr>
        <p:scale>
          <a:sx n="75" d="100"/>
          <a:sy n="75" d="100"/>
        </p:scale>
        <p:origin x="-912" y="51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6A4195-A9F6-4E66-AF3F-BD9F24F95252}" type="datetimeFigureOut">
              <a:rPr lang="tr-TR" smtClean="0"/>
              <a:pPr/>
              <a:t>8 Haz 2017</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C5B0BF-4A69-44E9-88ED-EFF162381225}" type="slidenum">
              <a:rPr lang="tr-TR" smtClean="0"/>
              <a:pPr/>
              <a:t>‹#›</a:t>
            </a:fld>
            <a:endParaRPr lang="tr-TR"/>
          </a:p>
        </p:txBody>
      </p:sp>
    </p:spTree>
    <p:extLst>
      <p:ext uri="{BB962C8B-B14F-4D97-AF65-F5344CB8AC3E}">
        <p14:creationId xmlns="" xmlns:p14="http://schemas.microsoft.com/office/powerpoint/2010/main" val="3813661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2</a:t>
            </a:fld>
            <a:endParaRPr lang="tr-TR"/>
          </a:p>
        </p:txBody>
      </p:sp>
    </p:spTree>
    <p:extLst>
      <p:ext uri="{BB962C8B-B14F-4D97-AF65-F5344CB8AC3E}">
        <p14:creationId xmlns="" xmlns:p14="http://schemas.microsoft.com/office/powerpoint/2010/main" val="4075236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Madde 140 . Madde patent</a:t>
            </a:r>
            <a:r>
              <a:rPr lang="tr-TR" baseline="0" dirty="0" smtClean="0"/>
              <a:t> hakkının </a:t>
            </a:r>
            <a:r>
              <a:rPr lang="tr-TR" dirty="0" smtClean="0"/>
              <a:t>sona erme ve sonuçlarını</a:t>
            </a:r>
            <a:r>
              <a:rPr lang="tr-TR" baseline="0" dirty="0" smtClean="0"/>
              <a:t> içermektedir. </a:t>
            </a:r>
          </a:p>
          <a:p>
            <a:r>
              <a:rPr lang="tr-TR" dirty="0" smtClean="0"/>
              <a:t>b)</a:t>
            </a:r>
            <a:r>
              <a:rPr lang="tr-TR" baseline="0" dirty="0" smtClean="0"/>
              <a:t> Patent sahibinin patent hakkından vazgeçmesi</a:t>
            </a:r>
          </a:p>
          <a:p>
            <a:r>
              <a:rPr lang="tr-TR" baseline="0" dirty="0" smtClean="0"/>
              <a:t>c) Yıllık ücretlerin 101. maddede öngörülen sürelerde ödenmemesi</a:t>
            </a:r>
          </a:p>
          <a:p>
            <a:endParaRPr lang="tr-TR" baseline="0" dirty="0" smtClean="0"/>
          </a:p>
          <a:p>
            <a:r>
              <a:rPr lang="tr-TR" b="1" baseline="0" dirty="0" smtClean="0"/>
              <a:t>NOT: </a:t>
            </a:r>
            <a:r>
              <a:rPr lang="tr-TR" baseline="0" dirty="0" smtClean="0"/>
              <a:t>İtiraz işlemlerinin </a:t>
            </a:r>
            <a:r>
              <a:rPr lang="tr-TR" baseline="0" dirty="0" err="1" smtClean="0"/>
              <a:t>Türkpatentin</a:t>
            </a:r>
            <a:r>
              <a:rPr lang="tr-TR" baseline="0" dirty="0" smtClean="0"/>
              <a:t> patent verme kararından sonraya alınması ile bir bakıma üçüncü kilerin gereksiz bir şekilde patent başvurusuna itiraz etmelerinin önüne geçilmektedir. Böylelikle belki de itiraza gerek duyulmadan, </a:t>
            </a:r>
            <a:r>
              <a:rPr lang="tr-TR" baseline="0" dirty="0" err="1" smtClean="0"/>
              <a:t>Türkpatent</a:t>
            </a:r>
            <a:r>
              <a:rPr lang="tr-TR" baseline="0" dirty="0" smtClean="0"/>
              <a:t> kendisi patent başvurusunu reddedecek veya kısmi olarak koruma kapsamını daraltmasını sağlayacaktır.  551 de başvuruya itiraz edilmekte patent başvurusunun son haline itiraz edilememekteydi.  </a:t>
            </a:r>
            <a:r>
              <a:rPr lang="tr-TR" baseline="0" dirty="0" err="1" smtClean="0"/>
              <a:t>Türkpatent</a:t>
            </a:r>
            <a:r>
              <a:rPr lang="tr-TR" baseline="0" dirty="0" smtClean="0"/>
              <a:t> patent kararı verdikten sonra  ancak ve ancak üçüncü kişiler Mahkemeye hükümsüzlük davası açabilmekteydiler.  Böylelikle Mahkemelere açılan hükümsüzlük davalarında da bir azalma söz konusu olacaktır.</a:t>
            </a:r>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4</a:t>
            </a:fld>
            <a:endParaRPr lang="tr-TR"/>
          </a:p>
        </p:txBody>
      </p:sp>
    </p:spTree>
    <p:extLst>
      <p:ext uri="{BB962C8B-B14F-4D97-AF65-F5344CB8AC3E}">
        <p14:creationId xmlns="" xmlns:p14="http://schemas.microsoft.com/office/powerpoint/2010/main" val="1658584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Madde 140 . Madde patent</a:t>
            </a:r>
            <a:r>
              <a:rPr lang="tr-TR" baseline="0" dirty="0" smtClean="0"/>
              <a:t> hakkının </a:t>
            </a:r>
            <a:r>
              <a:rPr lang="tr-TR" dirty="0" smtClean="0"/>
              <a:t>sona erme ve sonuçlarını</a:t>
            </a:r>
            <a:r>
              <a:rPr lang="tr-TR" baseline="0" dirty="0" smtClean="0"/>
              <a:t> içermektedir. </a:t>
            </a:r>
          </a:p>
          <a:p>
            <a:r>
              <a:rPr lang="tr-TR" dirty="0" smtClean="0"/>
              <a:t>b)</a:t>
            </a:r>
            <a:r>
              <a:rPr lang="tr-TR" baseline="0" dirty="0" smtClean="0"/>
              <a:t> Patent sahibinin patent hakkından vazgeçmesi</a:t>
            </a:r>
          </a:p>
          <a:p>
            <a:r>
              <a:rPr lang="tr-TR" baseline="0" dirty="0" smtClean="0"/>
              <a:t>c) Yıllık ücretlerin 101. maddede öngörülen sürelerde ödenmemesi</a:t>
            </a:r>
          </a:p>
          <a:p>
            <a:endParaRPr lang="tr-TR" baseline="0" dirty="0" smtClean="0"/>
          </a:p>
          <a:p>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5</a:t>
            </a:fld>
            <a:endParaRPr lang="tr-TR"/>
          </a:p>
        </p:txBody>
      </p:sp>
    </p:spTree>
    <p:extLst>
      <p:ext uri="{BB962C8B-B14F-4D97-AF65-F5344CB8AC3E}">
        <p14:creationId xmlns="" xmlns:p14="http://schemas.microsoft.com/office/powerpoint/2010/main" val="3354077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6</a:t>
            </a:fld>
            <a:endParaRPr lang="tr-TR"/>
          </a:p>
        </p:txBody>
      </p:sp>
    </p:spTree>
    <p:extLst>
      <p:ext uri="{BB962C8B-B14F-4D97-AF65-F5344CB8AC3E}">
        <p14:creationId xmlns="" xmlns:p14="http://schemas.microsoft.com/office/powerpoint/2010/main" val="3213095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smtClean="0"/>
              <a:t>Madde 100 </a:t>
            </a:r>
            <a:r>
              <a:rPr lang="tr-TR" dirty="0" smtClean="0"/>
              <a:t>de, Kurumun almış olduğu kararlara karşı üçüncü kişiler tarafından itiraz edebilme  maddesidir.  Bu</a:t>
            </a:r>
            <a:r>
              <a:rPr lang="tr-TR" baseline="0" dirty="0" smtClean="0"/>
              <a:t> madde içerisinde madde 99 kapsamında itiraza Enstitü bir karar verdiği takdirde bu karara karşı tekrardan itiraz edilememektedir. </a:t>
            </a:r>
            <a:endParaRPr lang="tr-TR" dirty="0" smtClean="0"/>
          </a:p>
        </p:txBody>
      </p:sp>
      <p:sp>
        <p:nvSpPr>
          <p:cNvPr id="4" name="Slayt Numarası Yer Tutucusu 3"/>
          <p:cNvSpPr>
            <a:spLocks noGrp="1"/>
          </p:cNvSpPr>
          <p:nvPr>
            <p:ph type="sldNum" sz="quarter" idx="10"/>
          </p:nvPr>
        </p:nvSpPr>
        <p:spPr/>
        <p:txBody>
          <a:bodyPr/>
          <a:lstStyle/>
          <a:p>
            <a:fld id="{1AC5B0BF-4A69-44E9-88ED-EFF162381225}" type="slidenum">
              <a:rPr lang="tr-TR" smtClean="0"/>
              <a:pPr/>
              <a:t>7</a:t>
            </a:fld>
            <a:endParaRPr lang="tr-TR"/>
          </a:p>
        </p:txBody>
      </p:sp>
    </p:spTree>
    <p:extLst>
      <p:ext uri="{BB962C8B-B14F-4D97-AF65-F5344CB8AC3E}">
        <p14:creationId xmlns="" xmlns:p14="http://schemas.microsoft.com/office/powerpoint/2010/main" val="643232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Hükümsüzlük davası, sicilde kayıtlı kişiye karşı açılmaktadır.  Bu hüküm başvuru veya patent</a:t>
            </a:r>
            <a:r>
              <a:rPr lang="tr-TR" baseline="0" dirty="0" smtClean="0"/>
              <a:t> olduktan sonra bir hak sahibi değişikliği bulunduğunda, hükümsüzlük davasının kime karşı açılacağını belirlemek amacıyla  düzenlenmiştir.  </a:t>
            </a:r>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9</a:t>
            </a:fld>
            <a:endParaRPr lang="tr-TR"/>
          </a:p>
        </p:txBody>
      </p:sp>
    </p:spTree>
    <p:extLst>
      <p:ext uri="{BB962C8B-B14F-4D97-AF65-F5344CB8AC3E}">
        <p14:creationId xmlns="" xmlns:p14="http://schemas.microsoft.com/office/powerpoint/2010/main" val="2341719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Maddenin 2. fıkrasında,  Mahkemenin Patente</a:t>
            </a:r>
            <a:r>
              <a:rPr lang="tr-TR" baseline="0" dirty="0" smtClean="0"/>
              <a:t> ilişkin olarak </a:t>
            </a:r>
            <a:r>
              <a:rPr lang="tr-TR" baseline="0" dirty="0" err="1" smtClean="0"/>
              <a:t>patentlenebilirlilik</a:t>
            </a:r>
            <a:r>
              <a:rPr lang="tr-TR" baseline="0" dirty="0" smtClean="0"/>
              <a:t> şartları, buluş konusunun yeterince açık ve tam olarak açıklanmaması ve patent konusunun  başvurunun  ilk halinin kapsamını aşması nedenleriyle açılan hükümsüzlük davasında, </a:t>
            </a:r>
            <a:r>
              <a:rPr lang="tr-TR" b="1" baseline="0" dirty="0" smtClean="0"/>
              <a:t>Enstitü tarafından yerine getirilmesi gereken tüm yollar tükenmeden karar verilemeyeceğine dair hüküm getirilmiştir</a:t>
            </a:r>
            <a:r>
              <a:rPr lang="tr-TR" baseline="0" dirty="0" smtClean="0"/>
              <a:t>. </a:t>
            </a:r>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11</a:t>
            </a:fld>
            <a:endParaRPr lang="tr-TR"/>
          </a:p>
        </p:txBody>
      </p:sp>
    </p:spTree>
    <p:extLst>
      <p:ext uri="{BB962C8B-B14F-4D97-AF65-F5344CB8AC3E}">
        <p14:creationId xmlns="" xmlns:p14="http://schemas.microsoft.com/office/powerpoint/2010/main" val="2370703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Faydalı modelin hükümsüzlük davası önceden faydalı model hakkı sona erene kadar (551  Madde 165 (3)) açılabilmekteyken, şimdi patentteki gibi  düzenlenmiştir. </a:t>
            </a:r>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15</a:t>
            </a:fld>
            <a:endParaRPr lang="tr-TR"/>
          </a:p>
        </p:txBody>
      </p:sp>
    </p:spTree>
    <p:extLst>
      <p:ext uri="{BB962C8B-B14F-4D97-AF65-F5344CB8AC3E}">
        <p14:creationId xmlns="" xmlns:p14="http://schemas.microsoft.com/office/powerpoint/2010/main" val="3763812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SMK Patent</a:t>
            </a:r>
            <a:r>
              <a:rPr lang="tr-TR" baseline="0" dirty="0" smtClean="0"/>
              <a:t> Hakkına tecavüz ile Faydalı model hakkına tecavüz durumlarını birlikte değerlendirmiştir.  </a:t>
            </a:r>
          </a:p>
          <a:p>
            <a:endParaRPr lang="tr-TR" baseline="0" dirty="0" smtClean="0"/>
          </a:p>
          <a:p>
            <a:r>
              <a:rPr lang="tr-TR" dirty="0" smtClean="0"/>
              <a:t>Burada</a:t>
            </a:r>
            <a:r>
              <a:rPr lang="tr-TR" baseline="0" dirty="0" smtClean="0"/>
              <a:t> herhangi bir ihale için teklif verilmesi de patent hakkına tecavüz anlamına gelmektedir.  Bir ihaleye teklif vermek «</a:t>
            </a:r>
            <a:r>
              <a:rPr lang="tr-TR" b="1" baseline="0" dirty="0" smtClean="0"/>
              <a:t>sözleşme yapmak için öneride bulunmak</a:t>
            </a:r>
            <a:r>
              <a:rPr lang="tr-TR" baseline="0" dirty="0" smtClean="0"/>
              <a:t>» anlamına gelmektedir.  551  KHK ‘da «Madde 73 – c) Kullanılmasının yasak olduğu bilinen veya bilinmesi gereken  </a:t>
            </a:r>
            <a:r>
              <a:rPr lang="tr-TR" b="1" baseline="0" dirty="0" smtClean="0"/>
              <a:t>usul patentinin kullanılmasının üçüncü kişiler tarafından  başkalarına teklif edilmesi» şeklinde idi, Ürünle ilgili bir ifade geçmemekteydi, sadece usulleri kapsamaktaydı. </a:t>
            </a:r>
            <a:endParaRPr lang="tr-TR" b="1"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16</a:t>
            </a:fld>
            <a:endParaRPr lang="tr-TR"/>
          </a:p>
        </p:txBody>
      </p:sp>
    </p:spTree>
    <p:extLst>
      <p:ext uri="{BB962C8B-B14F-4D97-AF65-F5344CB8AC3E}">
        <p14:creationId xmlns="" xmlns:p14="http://schemas.microsoft.com/office/powerpoint/2010/main" val="1555923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 </a:t>
            </a:r>
            <a:endParaRPr lang="tr-TR" b="1"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17</a:t>
            </a:fld>
            <a:endParaRPr lang="tr-TR"/>
          </a:p>
        </p:txBody>
      </p:sp>
    </p:spTree>
    <p:extLst>
      <p:ext uri="{BB962C8B-B14F-4D97-AF65-F5344CB8AC3E}">
        <p14:creationId xmlns="" xmlns:p14="http://schemas.microsoft.com/office/powerpoint/2010/main" val="3024396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Hukuk davası (madde 112 (1)</a:t>
            </a:r>
            <a:r>
              <a:rPr lang="tr-TR" baseline="0" dirty="0" smtClean="0"/>
              <a:t> (ç):  Bu maddede eskisinde olduğu gibi ceza davası açma hakkı bulunmamaktadır (551 Madde 85 (2) (d)). Madde 112 (1) (ç) ile (Ortaklık İlişkisi) uygulamada da </a:t>
            </a:r>
            <a:r>
              <a:rPr lang="tr-TR" dirty="0" smtClean="0"/>
              <a:t> Anayasa Mahkemesinin iptal ettiği ceza davası açamama kararı Kanunla düzenlenmiş olmaktadır. </a:t>
            </a:r>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18</a:t>
            </a:fld>
            <a:endParaRPr lang="tr-TR"/>
          </a:p>
        </p:txBody>
      </p:sp>
    </p:spTree>
    <p:extLst>
      <p:ext uri="{BB962C8B-B14F-4D97-AF65-F5344CB8AC3E}">
        <p14:creationId xmlns="" xmlns:p14="http://schemas.microsoft.com/office/powerpoint/2010/main" val="2427615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Hukuk davası (madde 112 (1)</a:t>
            </a:r>
            <a:r>
              <a:rPr lang="tr-TR" baseline="0" dirty="0" smtClean="0"/>
              <a:t> (ç):  Bu maddede eskisinde olduğu gibi ceza davası açma hakkı bulunmamaktadır (551 Madde 85 (2) (d)). Madde 112 (1) (ç) ile (Ortaklık İlişkisi) uygulamada da </a:t>
            </a:r>
            <a:r>
              <a:rPr lang="tr-TR" dirty="0" smtClean="0"/>
              <a:t> Anayasa Mahkemesinin iptal ettiği ceza davası açamama kararı Kanunla düzenlenmiş olmaktadır. </a:t>
            </a:r>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19</a:t>
            </a:fld>
            <a:endParaRPr lang="tr-TR"/>
          </a:p>
        </p:txBody>
      </p:sp>
    </p:spTree>
    <p:extLst>
      <p:ext uri="{BB962C8B-B14F-4D97-AF65-F5344CB8AC3E}">
        <p14:creationId xmlns="" xmlns:p14="http://schemas.microsoft.com/office/powerpoint/2010/main" val="1360215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dirty="0" smtClean="0"/>
              <a:t>11.01.2011 tarihli ve 6098 sayılı Türk Borçlar Kanununun zaman aşımı: (C. Zamanaşımı, Madde</a:t>
            </a:r>
            <a:r>
              <a:rPr lang="tr-TR" sz="1200" baseline="0" dirty="0" smtClean="0"/>
              <a:t> 72)</a:t>
            </a:r>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23</a:t>
            </a:fld>
            <a:endParaRPr lang="tr-TR"/>
          </a:p>
        </p:txBody>
      </p:sp>
    </p:spTree>
    <p:extLst>
      <p:ext uri="{BB962C8B-B14F-4D97-AF65-F5344CB8AC3E}">
        <p14:creationId xmlns="" xmlns:p14="http://schemas.microsoft.com/office/powerpoint/2010/main" val="2526374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24</a:t>
            </a:fld>
            <a:endParaRPr lang="tr-TR"/>
          </a:p>
        </p:txBody>
      </p:sp>
    </p:spTree>
    <p:extLst>
      <p:ext uri="{BB962C8B-B14F-4D97-AF65-F5344CB8AC3E}">
        <p14:creationId xmlns="" xmlns:p14="http://schemas.microsoft.com/office/powerpoint/2010/main" val="2117449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25</a:t>
            </a:fld>
            <a:endParaRPr lang="tr-TR"/>
          </a:p>
        </p:txBody>
      </p:sp>
    </p:spTree>
    <p:extLst>
      <p:ext uri="{BB962C8B-B14F-4D97-AF65-F5344CB8AC3E}">
        <p14:creationId xmlns="" xmlns:p14="http://schemas.microsoft.com/office/powerpoint/2010/main" val="2363994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26</a:t>
            </a:fld>
            <a:endParaRPr lang="tr-TR"/>
          </a:p>
        </p:txBody>
      </p:sp>
    </p:spTree>
    <p:extLst>
      <p:ext uri="{BB962C8B-B14F-4D97-AF65-F5344CB8AC3E}">
        <p14:creationId xmlns="" xmlns:p14="http://schemas.microsoft.com/office/powerpoint/2010/main" val="2647008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27</a:t>
            </a:fld>
            <a:endParaRPr lang="tr-TR"/>
          </a:p>
        </p:txBody>
      </p:sp>
    </p:spTree>
    <p:extLst>
      <p:ext uri="{BB962C8B-B14F-4D97-AF65-F5344CB8AC3E}">
        <p14:creationId xmlns="" xmlns:p14="http://schemas.microsoft.com/office/powerpoint/2010/main" val="292900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AC5B0BF-4A69-44E9-88ED-EFF162381225}" type="slidenum">
              <a:rPr lang="tr-TR" smtClean="0"/>
              <a:pPr/>
              <a:t>28</a:t>
            </a:fld>
            <a:endParaRPr lang="tr-TR"/>
          </a:p>
        </p:txBody>
      </p:sp>
    </p:spTree>
    <p:extLst>
      <p:ext uri="{BB962C8B-B14F-4D97-AF65-F5344CB8AC3E}">
        <p14:creationId xmlns="" xmlns:p14="http://schemas.microsoft.com/office/powerpoint/2010/main" val="1754991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11606646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16216507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300699230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285107066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3957631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3872898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260588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298769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3810251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2008242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1255806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116066461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Asıl başlık stili için tıklatın</a:t>
            </a:r>
            <a:endParaRPr lang="tr-TR" dirty="0"/>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162165079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300699230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285107066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39576318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3872898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2605884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2987695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38102516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20082422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3C48751-B805-462D-AE2B-41CEA7369DA1}" type="datetimeFigureOut">
              <a:rPr lang="tr-TR" smtClean="0"/>
              <a:pPr/>
              <a:t>8 Haz 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1255806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692696"/>
            <a:ext cx="8229600" cy="724942"/>
          </a:xfrm>
          <a:prstGeom prst="rect">
            <a:avLst/>
          </a:prstGeom>
        </p:spPr>
        <p:txBody>
          <a:bodyPr vert="horz" lIns="91440" tIns="45720" rIns="91440" bIns="45720" rtlCol="0" anchor="ctr">
            <a:normAutofit/>
          </a:bodyPr>
          <a:lstStyle/>
          <a:p>
            <a:r>
              <a:rPr lang="tr-TR" dirty="0" smtClean="0"/>
              <a:t>Asıl başlık stili için tıklatın</a:t>
            </a:r>
            <a:endParaRPr lang="tr-TR" dirty="0"/>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C48751-B805-462D-AE2B-41CEA7369DA1}" type="datetimeFigureOut">
              <a:rPr lang="tr-TR" smtClean="0"/>
              <a:pPr/>
              <a:t>8 Haz 2017</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230381717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692696"/>
            <a:ext cx="8229600" cy="724942"/>
          </a:xfrm>
          <a:prstGeom prst="rect">
            <a:avLst/>
          </a:prstGeom>
        </p:spPr>
        <p:txBody>
          <a:bodyPr vert="horz" lIns="91440" tIns="45720" rIns="91440" bIns="45720" rtlCol="0" anchor="ctr">
            <a:normAutofit/>
          </a:bodyPr>
          <a:lstStyle/>
          <a:p>
            <a:r>
              <a:rPr lang="tr-TR" dirty="0" smtClean="0"/>
              <a:t>Asıl başlık stili için tıklatın</a:t>
            </a:r>
            <a:endParaRPr lang="tr-TR" dirty="0"/>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C48751-B805-462D-AE2B-41CEA7369DA1}" type="datetimeFigureOut">
              <a:rPr lang="tr-TR" smtClean="0"/>
              <a:pPr/>
              <a:t>8 Haz 2017</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F2E33D-B16D-4BA4-A6A1-A69C9DA764AD}" type="slidenum">
              <a:rPr lang="tr-TR" smtClean="0"/>
              <a:pPr/>
              <a:t>‹#›</a:t>
            </a:fld>
            <a:endParaRPr lang="tr-TR"/>
          </a:p>
        </p:txBody>
      </p:sp>
    </p:spTree>
    <p:extLst>
      <p:ext uri="{BB962C8B-B14F-4D97-AF65-F5344CB8AC3E}">
        <p14:creationId xmlns="" xmlns:p14="http://schemas.microsoft.com/office/powerpoint/2010/main" val="230381717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bdaloglu@tpe.gov.tr" TargetMode="Externa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755576" y="2636912"/>
            <a:ext cx="6912768" cy="2016224"/>
          </a:xfrm>
        </p:spPr>
        <p:txBody>
          <a:bodyPr>
            <a:normAutofit/>
          </a:bodyPr>
          <a:lstStyle/>
          <a:p>
            <a:r>
              <a:rPr lang="tr-TR" sz="2400" b="1" dirty="0" smtClean="0">
                <a:solidFill>
                  <a:schemeClr val="tx2">
                    <a:lumMod val="75000"/>
                  </a:schemeClr>
                </a:solidFill>
              </a:rPr>
              <a:t>6769 Sayılı Sınai Mülkiyet Kanunu (SMK) </a:t>
            </a:r>
            <a:br>
              <a:rPr lang="tr-TR" sz="2400" b="1" dirty="0" smtClean="0">
                <a:solidFill>
                  <a:schemeClr val="tx2">
                    <a:lumMod val="75000"/>
                  </a:schemeClr>
                </a:solidFill>
              </a:rPr>
            </a:br>
            <a:r>
              <a:rPr lang="tr-TR" sz="2400" b="1" dirty="0" smtClean="0">
                <a:solidFill>
                  <a:schemeClr val="tx2">
                    <a:lumMod val="75000"/>
                  </a:schemeClr>
                </a:solidFill>
              </a:rPr>
              <a:t>Kapsamında Patent Kararı sonrası İtiraz</a:t>
            </a:r>
            <a:br>
              <a:rPr lang="tr-TR" sz="2400" b="1" dirty="0" smtClean="0">
                <a:solidFill>
                  <a:schemeClr val="tx2">
                    <a:lumMod val="75000"/>
                  </a:schemeClr>
                </a:solidFill>
              </a:rPr>
            </a:br>
            <a:r>
              <a:rPr lang="tr-TR" sz="2400" b="1" dirty="0" smtClean="0">
                <a:solidFill>
                  <a:schemeClr val="tx2">
                    <a:lumMod val="75000"/>
                  </a:schemeClr>
                </a:solidFill>
              </a:rPr>
              <a:t>ve </a:t>
            </a:r>
            <a:br>
              <a:rPr lang="tr-TR" sz="2400" b="1" dirty="0" smtClean="0">
                <a:solidFill>
                  <a:schemeClr val="tx2">
                    <a:lumMod val="75000"/>
                  </a:schemeClr>
                </a:solidFill>
              </a:rPr>
            </a:br>
            <a:r>
              <a:rPr lang="tr-TR" sz="2400" b="1" dirty="0" smtClean="0">
                <a:solidFill>
                  <a:schemeClr val="tx2">
                    <a:lumMod val="75000"/>
                  </a:schemeClr>
                </a:solidFill>
              </a:rPr>
              <a:t>Patentin Alınmasından sonraki İşlemler</a:t>
            </a:r>
            <a:endParaRPr lang="tr-TR" sz="2400" b="1" dirty="0">
              <a:solidFill>
                <a:schemeClr val="tx2"/>
              </a:solidFill>
            </a:endParaRPr>
          </a:p>
        </p:txBody>
      </p:sp>
      <p:sp>
        <p:nvSpPr>
          <p:cNvPr id="3" name="Alt Başlık 2"/>
          <p:cNvSpPr>
            <a:spLocks noGrp="1"/>
          </p:cNvSpPr>
          <p:nvPr>
            <p:ph type="subTitle" idx="1"/>
          </p:nvPr>
        </p:nvSpPr>
        <p:spPr>
          <a:xfrm>
            <a:off x="1423628" y="5013176"/>
            <a:ext cx="6440760" cy="1368152"/>
          </a:xfrm>
        </p:spPr>
        <p:txBody>
          <a:bodyPr>
            <a:noAutofit/>
          </a:bodyPr>
          <a:lstStyle/>
          <a:p>
            <a:endParaRPr lang="tr-TR" sz="1200" dirty="0" smtClean="0">
              <a:solidFill>
                <a:schemeClr val="tx2">
                  <a:lumMod val="75000"/>
                </a:schemeClr>
              </a:solidFill>
            </a:endParaRPr>
          </a:p>
          <a:p>
            <a:r>
              <a:rPr lang="tr-TR" sz="1200" b="1" dirty="0" smtClean="0">
                <a:solidFill>
                  <a:schemeClr val="tx2">
                    <a:lumMod val="75000"/>
                  </a:schemeClr>
                </a:solidFill>
              </a:rPr>
              <a:t>Ali Bülent DALOĞLU</a:t>
            </a:r>
          </a:p>
          <a:p>
            <a:r>
              <a:rPr lang="tr-TR" sz="1200" dirty="0" smtClean="0">
                <a:solidFill>
                  <a:schemeClr val="tx2">
                    <a:lumMod val="75000"/>
                  </a:schemeClr>
                </a:solidFill>
              </a:rPr>
              <a:t>Sınai Mülkiyet Uzmanı</a:t>
            </a:r>
          </a:p>
          <a:p>
            <a:r>
              <a:rPr lang="tr-TR" sz="1200" dirty="0" smtClean="0">
                <a:solidFill>
                  <a:schemeClr val="tx2">
                    <a:lumMod val="75000"/>
                  </a:schemeClr>
                </a:solidFill>
                <a:hlinkClick r:id="rId2"/>
              </a:rPr>
              <a:t>bdaloglu@tpe.gov.tr</a:t>
            </a:r>
            <a:endParaRPr lang="tr-TR" sz="1200" dirty="0" smtClean="0">
              <a:solidFill>
                <a:schemeClr val="tx2">
                  <a:lumMod val="75000"/>
                </a:schemeClr>
              </a:solidFill>
            </a:endParaRPr>
          </a:p>
          <a:p>
            <a:endParaRPr lang="tr-TR" sz="1200" b="1" dirty="0">
              <a:solidFill>
                <a:schemeClr val="tx2">
                  <a:lumMod val="75000"/>
                </a:schemeClr>
              </a:solidFill>
            </a:endParaRPr>
          </a:p>
          <a:p>
            <a:r>
              <a:rPr lang="tr-TR" sz="1200" b="1" dirty="0" err="1" smtClean="0">
                <a:solidFill>
                  <a:schemeClr val="tx2">
                    <a:lumMod val="75000"/>
                  </a:schemeClr>
                </a:solidFill>
              </a:rPr>
              <a:t>Pointhotel</a:t>
            </a:r>
            <a:r>
              <a:rPr lang="tr-TR" sz="1200" b="1" dirty="0" smtClean="0">
                <a:solidFill>
                  <a:schemeClr val="tx2">
                    <a:lumMod val="75000"/>
                  </a:schemeClr>
                </a:solidFill>
              </a:rPr>
              <a:t> – İstanbul, </a:t>
            </a:r>
            <a:r>
              <a:rPr lang="tr-TR" sz="1200" b="1" dirty="0" smtClean="0">
                <a:solidFill>
                  <a:schemeClr val="tx2">
                    <a:lumMod val="75000"/>
                  </a:schemeClr>
                </a:solidFill>
              </a:rPr>
              <a:t>08.06.2017</a:t>
            </a:r>
            <a:endParaRPr lang="tr-TR" sz="1200" b="1" dirty="0" smtClean="0">
              <a:solidFill>
                <a:schemeClr val="tx2">
                  <a:lumMod val="75000"/>
                </a:schemeClr>
              </a:solidFill>
            </a:endParaRPr>
          </a:p>
          <a:p>
            <a:endParaRPr lang="tr-TR" sz="1200" b="1" dirty="0" smtClean="0">
              <a:solidFill>
                <a:schemeClr val="tx2">
                  <a:lumMod val="75000"/>
                </a:schemeClr>
              </a:solidFill>
            </a:endParaRPr>
          </a:p>
          <a:p>
            <a:endParaRPr lang="tr-TR" sz="1200" b="1" dirty="0" smtClean="0">
              <a:solidFill>
                <a:schemeClr val="tx2">
                  <a:lumMod val="75000"/>
                </a:schemeClr>
              </a:solidFill>
            </a:endParaRPr>
          </a:p>
        </p:txBody>
      </p:sp>
      <p:pic>
        <p:nvPicPr>
          <p:cNvPr id="4" name="Resim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588224" y="32420"/>
            <a:ext cx="2520280" cy="1348127"/>
          </a:xfrm>
          <a:prstGeom prst="rect">
            <a:avLst/>
          </a:prstGeom>
        </p:spPr>
      </p:pic>
      <p:pic>
        <p:nvPicPr>
          <p:cNvPr id="7" name="Resim 6"/>
          <p:cNvPicPr>
            <a:picLocks noChangeAspect="1"/>
          </p:cNvPicPr>
          <p:nvPr/>
        </p:nvPicPr>
        <p:blipFill>
          <a:blip r:embed="rId4" cstate="print"/>
          <a:stretch>
            <a:fillRect/>
          </a:stretch>
        </p:blipFill>
        <p:spPr>
          <a:xfrm>
            <a:off x="35496" y="353181"/>
            <a:ext cx="2855487" cy="1402474"/>
          </a:xfrm>
          <a:prstGeom prst="rect">
            <a:avLst/>
          </a:prstGeom>
        </p:spPr>
      </p:pic>
      <p:pic>
        <p:nvPicPr>
          <p:cNvPr id="8" name="Resim 7"/>
          <p:cNvPicPr>
            <a:picLocks noChangeAspect="1"/>
          </p:cNvPicPr>
          <p:nvPr/>
        </p:nvPicPr>
        <p:blipFill>
          <a:blip r:embed="rId5" cstate="print"/>
          <a:stretch>
            <a:fillRect/>
          </a:stretch>
        </p:blipFill>
        <p:spPr>
          <a:xfrm>
            <a:off x="3220020" y="591210"/>
            <a:ext cx="2847975" cy="1038225"/>
          </a:xfrm>
          <a:prstGeom prst="rect">
            <a:avLst/>
          </a:prstGeom>
        </p:spPr>
      </p:pic>
    </p:spTree>
    <p:extLst>
      <p:ext uri="{BB962C8B-B14F-4D97-AF65-F5344CB8AC3E}">
        <p14:creationId xmlns="" xmlns:p14="http://schemas.microsoft.com/office/powerpoint/2010/main" val="11801296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755576" y="332656"/>
            <a:ext cx="6192688" cy="576064"/>
          </a:xfrm>
        </p:spPr>
        <p:txBody>
          <a:bodyPr>
            <a:noAutofit/>
          </a:bodyPr>
          <a:lstStyle/>
          <a:p>
            <a:pPr marL="0" indent="0" algn="ctr">
              <a:buNone/>
            </a:pPr>
            <a:r>
              <a:rPr lang="tr-TR" sz="2400" b="1" dirty="0" smtClean="0">
                <a:solidFill>
                  <a:srgbClr val="C00000"/>
                </a:solidFill>
              </a:rPr>
              <a:t>SUNUMUN İÇERİĞİ </a:t>
            </a:r>
            <a:endParaRPr lang="tr-TR" sz="2400" b="1" dirty="0">
              <a:solidFill>
                <a:srgbClr val="C00000"/>
              </a:solidFill>
            </a:endParaRPr>
          </a:p>
        </p:txBody>
      </p:sp>
      <p:sp>
        <p:nvSpPr>
          <p:cNvPr id="4" name="İçerik Yer Tutucusu 1"/>
          <p:cNvSpPr txBox="1">
            <a:spLocks/>
          </p:cNvSpPr>
          <p:nvPr/>
        </p:nvSpPr>
        <p:spPr>
          <a:xfrm>
            <a:off x="1619672" y="980728"/>
            <a:ext cx="6120680" cy="43204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tr-TR" sz="2000" b="1" dirty="0" smtClean="0"/>
              <a:t>Post-</a:t>
            </a:r>
            <a:r>
              <a:rPr lang="tr-TR" sz="2000" b="1" dirty="0" err="1" smtClean="0"/>
              <a:t>grant</a:t>
            </a:r>
            <a:r>
              <a:rPr lang="tr-TR" sz="2000" b="1" dirty="0" smtClean="0"/>
              <a:t> (İtiraz işlemleri</a:t>
            </a:r>
            <a:r>
              <a:rPr lang="tr-TR" sz="2000" b="1" dirty="0" smtClean="0"/>
              <a:t>)</a:t>
            </a:r>
          </a:p>
          <a:p>
            <a:r>
              <a:rPr lang="tr-TR" sz="2000" b="1" dirty="0" smtClean="0"/>
              <a:t>Kullanımın ispatı</a:t>
            </a:r>
            <a:endParaRPr lang="tr-TR" sz="2000" b="1" dirty="0" smtClean="0"/>
          </a:p>
          <a:p>
            <a:r>
              <a:rPr lang="tr-TR" sz="2000" b="1" dirty="0" smtClean="0"/>
              <a:t>Patent hakkının </a:t>
            </a:r>
            <a:r>
              <a:rPr lang="tr-TR" sz="2000" b="1" dirty="0"/>
              <a:t>h</a:t>
            </a:r>
            <a:r>
              <a:rPr lang="tr-TR" sz="2000" b="1" dirty="0" smtClean="0"/>
              <a:t>ükümsüzlüğü;</a:t>
            </a:r>
          </a:p>
          <a:p>
            <a:r>
              <a:rPr lang="tr-TR" sz="2000" b="1" dirty="0" smtClean="0"/>
              <a:t>Patent hakkının sona erme sebepler;</a:t>
            </a:r>
          </a:p>
          <a:p>
            <a:r>
              <a:rPr lang="tr-TR" sz="2000" b="1" dirty="0" smtClean="0"/>
              <a:t>Faydalı model belgesinin Hükümsüzlüğü;</a:t>
            </a:r>
          </a:p>
          <a:p>
            <a:r>
              <a:rPr lang="tr-TR" sz="2000" b="1" dirty="0" smtClean="0"/>
              <a:t>Patent hakkına tecavüz durumları;</a:t>
            </a:r>
          </a:p>
          <a:p>
            <a:r>
              <a:rPr lang="tr-TR" sz="2000" b="1" dirty="0" smtClean="0"/>
              <a:t>Tecavüz, Yoksun kalınan kazanç ve Zaman aşımı;</a:t>
            </a:r>
          </a:p>
          <a:p>
            <a:r>
              <a:rPr lang="tr-TR" sz="2000" b="1" dirty="0" smtClean="0"/>
              <a:t>Lisans alan açısından dava açma durumları;</a:t>
            </a:r>
          </a:p>
          <a:p>
            <a:r>
              <a:rPr lang="tr-TR" sz="2000" b="1" dirty="0"/>
              <a:t>Ücretler, Ödenme Süreleri ve </a:t>
            </a:r>
            <a:r>
              <a:rPr lang="tr-TR" sz="2000" b="1" dirty="0" smtClean="0"/>
              <a:t>Sonuçları;</a:t>
            </a:r>
          </a:p>
          <a:p>
            <a:r>
              <a:rPr lang="tr-TR" sz="2000" b="1" dirty="0" smtClean="0"/>
              <a:t>Yıllık Ücretler;</a:t>
            </a:r>
          </a:p>
          <a:p>
            <a:r>
              <a:rPr lang="tr-TR" sz="2000" b="1" dirty="0" smtClean="0"/>
              <a:t>Hakların yeniden tesisi;</a:t>
            </a:r>
          </a:p>
        </p:txBody>
      </p:sp>
      <p:sp>
        <p:nvSpPr>
          <p:cNvPr id="3" name="Dikdörtgen 2"/>
          <p:cNvSpPr/>
          <p:nvPr/>
        </p:nvSpPr>
        <p:spPr>
          <a:xfrm>
            <a:off x="7120217" y="3723759"/>
            <a:ext cx="290464" cy="369332"/>
          </a:xfrm>
          <a:prstGeom prst="rect">
            <a:avLst/>
          </a:prstGeom>
        </p:spPr>
        <p:txBody>
          <a:bodyPr wrap="none">
            <a:spAutoFit/>
          </a:bodyPr>
          <a:lstStyle/>
          <a:p>
            <a:r>
              <a:rPr lang="tr-TR" dirty="0" smtClean="0"/>
              <a:t>  </a:t>
            </a:r>
            <a:endParaRPr lang="tr-TR" dirty="0"/>
          </a:p>
        </p:txBody>
      </p:sp>
    </p:spTree>
    <p:extLst>
      <p:ext uri="{BB962C8B-B14F-4D97-AF65-F5344CB8AC3E}">
        <p14:creationId xmlns="" xmlns:p14="http://schemas.microsoft.com/office/powerpoint/2010/main" val="41438833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74585" y="993558"/>
            <a:ext cx="1586562" cy="585587"/>
          </a:xfrm>
        </p:spPr>
        <p:txBody>
          <a:bodyPr>
            <a:noAutofit/>
          </a:bodyPr>
          <a:lstStyle/>
          <a:p>
            <a:r>
              <a:rPr lang="tr-TR" sz="1500" b="1" dirty="0">
                <a:solidFill>
                  <a:srgbClr val="FF0000"/>
                </a:solidFill>
              </a:rPr>
              <a:t>Patent Başvurusu Akış Diyagramı</a:t>
            </a:r>
          </a:p>
        </p:txBody>
      </p:sp>
      <p:pic>
        <p:nvPicPr>
          <p:cNvPr id="3" name="Resim 2"/>
          <p:cNvPicPr>
            <a:picLocks noChangeAspect="1"/>
          </p:cNvPicPr>
          <p:nvPr/>
        </p:nvPicPr>
        <p:blipFill>
          <a:blip r:embed="rId2" cstate="print"/>
          <a:stretch>
            <a:fillRect/>
          </a:stretch>
        </p:blipFill>
        <p:spPr>
          <a:xfrm>
            <a:off x="2267953" y="993558"/>
            <a:ext cx="4463716" cy="4815234"/>
          </a:xfrm>
          <a:prstGeom prst="rect">
            <a:avLst/>
          </a:prstGeom>
        </p:spPr>
      </p:pic>
      <p:pic>
        <p:nvPicPr>
          <p:cNvPr id="4" name="Picture 20" descr="turk_patent_enstitusu"/>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87229" y="4095688"/>
            <a:ext cx="1265634" cy="18371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14"/>
          <p:cNvSpPr>
            <a:spLocks noChangeArrowheads="1"/>
          </p:cNvSpPr>
          <p:nvPr/>
        </p:nvSpPr>
        <p:spPr bwMode="auto">
          <a:xfrm>
            <a:off x="5689702" y="5449563"/>
            <a:ext cx="635209" cy="3400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lstStyle>
            <a:lvl1pPr defTabSz="762000" eaLnBrk="0" hangingPunct="0">
              <a:spcBef>
                <a:spcPct val="20000"/>
              </a:spcBef>
              <a:buChar char="•"/>
              <a:defRPr sz="3200">
                <a:solidFill>
                  <a:schemeClr val="tx1"/>
                </a:solidFill>
                <a:latin typeface="Arial" pitchFamily="34" charset="0"/>
              </a:defRPr>
            </a:lvl1pPr>
            <a:lvl2pPr marL="742950" indent="-285750" defTabSz="762000" eaLnBrk="0" hangingPunct="0">
              <a:spcBef>
                <a:spcPct val="20000"/>
              </a:spcBef>
              <a:buChar char="–"/>
              <a:defRPr sz="2800">
                <a:solidFill>
                  <a:schemeClr val="tx1"/>
                </a:solidFill>
                <a:latin typeface="Arial" pitchFamily="34" charset="0"/>
              </a:defRPr>
            </a:lvl2pPr>
            <a:lvl3pPr marL="1143000" indent="-228600" defTabSz="762000" eaLnBrk="0" hangingPunct="0">
              <a:spcBef>
                <a:spcPct val="20000"/>
              </a:spcBef>
              <a:buChar char="•"/>
              <a:defRPr sz="2400">
                <a:solidFill>
                  <a:schemeClr val="tx1"/>
                </a:solidFill>
                <a:latin typeface="Arial" pitchFamily="34" charset="0"/>
              </a:defRPr>
            </a:lvl3pPr>
            <a:lvl4pPr marL="1600200" indent="-228600" defTabSz="762000" eaLnBrk="0" hangingPunct="0">
              <a:spcBef>
                <a:spcPct val="20000"/>
              </a:spcBef>
              <a:buChar char="–"/>
              <a:defRPr sz="2000">
                <a:solidFill>
                  <a:schemeClr val="tx1"/>
                </a:solidFill>
                <a:latin typeface="Arial" pitchFamily="34" charset="0"/>
              </a:defRPr>
            </a:lvl4pPr>
            <a:lvl5pPr marL="2057400" indent="-228600" defTabSz="762000" eaLnBrk="0" hangingPunct="0">
              <a:spcBef>
                <a:spcPct val="20000"/>
              </a:spcBef>
              <a:buChar char="»"/>
              <a:defRPr sz="2000">
                <a:solidFill>
                  <a:schemeClr val="tx1"/>
                </a:solidFill>
                <a:latin typeface="Arial" pitchFamily="34" charset="0"/>
              </a:defRPr>
            </a:lvl5pPr>
            <a:lvl6pPr marL="2514600" indent="-228600" defTabSz="762000" eaLnBrk="0" fontAlgn="base" hangingPunct="0">
              <a:spcBef>
                <a:spcPct val="20000"/>
              </a:spcBef>
              <a:spcAft>
                <a:spcPct val="0"/>
              </a:spcAft>
              <a:buChar char="»"/>
              <a:defRPr sz="2000">
                <a:solidFill>
                  <a:schemeClr val="tx1"/>
                </a:solidFill>
                <a:latin typeface="Arial" pitchFamily="34" charset="0"/>
              </a:defRPr>
            </a:lvl6pPr>
            <a:lvl7pPr marL="2971800" indent="-228600" defTabSz="762000" eaLnBrk="0" fontAlgn="base" hangingPunct="0">
              <a:spcBef>
                <a:spcPct val="20000"/>
              </a:spcBef>
              <a:spcAft>
                <a:spcPct val="0"/>
              </a:spcAft>
              <a:buChar char="»"/>
              <a:defRPr sz="2000">
                <a:solidFill>
                  <a:schemeClr val="tx1"/>
                </a:solidFill>
                <a:latin typeface="Arial" pitchFamily="34" charset="0"/>
              </a:defRPr>
            </a:lvl7pPr>
            <a:lvl8pPr marL="3429000" indent="-228600" defTabSz="762000" eaLnBrk="0" fontAlgn="base" hangingPunct="0">
              <a:spcBef>
                <a:spcPct val="20000"/>
              </a:spcBef>
              <a:spcAft>
                <a:spcPct val="0"/>
              </a:spcAft>
              <a:buChar char="»"/>
              <a:defRPr sz="2000">
                <a:solidFill>
                  <a:schemeClr val="tx1"/>
                </a:solidFill>
                <a:latin typeface="Arial" pitchFamily="34" charset="0"/>
              </a:defRPr>
            </a:lvl8pPr>
            <a:lvl9pPr marL="3886200" indent="-228600" defTabSz="762000" eaLnBrk="0" fontAlgn="base" hangingPunct="0">
              <a:spcBef>
                <a:spcPct val="20000"/>
              </a:spcBef>
              <a:spcAft>
                <a:spcPct val="0"/>
              </a:spcAft>
              <a:buChar char="»"/>
              <a:defRPr sz="2000">
                <a:solidFill>
                  <a:schemeClr val="tx1"/>
                </a:solidFill>
                <a:latin typeface="Arial" pitchFamily="34" charset="0"/>
              </a:defRPr>
            </a:lvl9pPr>
          </a:lstStyle>
          <a:p>
            <a:pPr>
              <a:spcBef>
                <a:spcPct val="0"/>
              </a:spcBef>
              <a:buFontTx/>
              <a:buNone/>
            </a:pPr>
            <a:r>
              <a:rPr lang="en-GB" altLang="de-DE" sz="900" b="1" dirty="0">
                <a:latin typeface="Tahoma" pitchFamily="34" charset="0"/>
              </a:rPr>
              <a:t>RED</a:t>
            </a:r>
          </a:p>
        </p:txBody>
      </p:sp>
      <p:pic>
        <p:nvPicPr>
          <p:cNvPr id="9" name="Resim 8"/>
          <p:cNvPicPr>
            <a:picLocks noChangeAspect="1"/>
          </p:cNvPicPr>
          <p:nvPr/>
        </p:nvPicPr>
        <p:blipFill>
          <a:blip r:embed="rId4" cstate="print"/>
          <a:stretch>
            <a:fillRect/>
          </a:stretch>
        </p:blipFill>
        <p:spPr>
          <a:xfrm>
            <a:off x="80813" y="2317396"/>
            <a:ext cx="2174106" cy="1234928"/>
          </a:xfrm>
          <a:prstGeom prst="rect">
            <a:avLst/>
          </a:prstGeom>
        </p:spPr>
      </p:pic>
      <p:sp>
        <p:nvSpPr>
          <p:cNvPr id="8" name="Dikdörtgen 7"/>
          <p:cNvSpPr/>
          <p:nvPr/>
        </p:nvSpPr>
        <p:spPr>
          <a:xfrm>
            <a:off x="2195165" y="4899410"/>
            <a:ext cx="4536504" cy="1029736"/>
          </a:xfrm>
          <a:prstGeom prst="rect">
            <a:avLst/>
          </a:prstGeom>
          <a:noFill/>
          <a:ln w="285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Metin kutusu 10"/>
          <p:cNvSpPr txBox="1"/>
          <p:nvPr/>
        </p:nvSpPr>
        <p:spPr>
          <a:xfrm>
            <a:off x="7321338" y="4314635"/>
            <a:ext cx="1531402" cy="584775"/>
          </a:xfrm>
          <a:prstGeom prst="rect">
            <a:avLst/>
          </a:prstGeom>
          <a:noFill/>
          <a:ln w="15875">
            <a:solidFill>
              <a:srgbClr val="C00000"/>
            </a:solidFill>
          </a:ln>
        </p:spPr>
        <p:txBody>
          <a:bodyPr wrap="square" rtlCol="0">
            <a:spAutoFit/>
          </a:bodyPr>
          <a:lstStyle/>
          <a:p>
            <a:pPr algn="ctr"/>
            <a:r>
              <a:rPr lang="tr-TR" sz="1600" b="1" dirty="0" smtClean="0"/>
              <a:t>POST-GRANT OPPOSITION</a:t>
            </a:r>
            <a:endParaRPr lang="tr-TR" sz="1600" b="1" dirty="0"/>
          </a:p>
        </p:txBody>
      </p:sp>
      <p:cxnSp>
        <p:nvCxnSpPr>
          <p:cNvPr id="13" name="Düz Ok Bağlayıcısı 12"/>
          <p:cNvCxnSpPr/>
          <p:nvPr/>
        </p:nvCxnSpPr>
        <p:spPr>
          <a:xfrm flipH="1">
            <a:off x="6744703" y="4899411"/>
            <a:ext cx="563601" cy="407231"/>
          </a:xfrm>
          <a:prstGeom prst="straightConnector1">
            <a:avLst/>
          </a:prstGeom>
          <a:ln w="254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7110073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7043" y="260648"/>
            <a:ext cx="7013637" cy="720080"/>
          </a:xfrm>
        </p:spPr>
        <p:txBody>
          <a:bodyPr>
            <a:noAutofit/>
          </a:bodyPr>
          <a:lstStyle/>
          <a:p>
            <a:pPr marL="0" indent="0" algn="ctr">
              <a:buNone/>
            </a:pPr>
            <a:r>
              <a:rPr lang="tr-TR" sz="2000" b="1" dirty="0" err="1" smtClean="0">
                <a:solidFill>
                  <a:srgbClr val="C00000"/>
                </a:solidFill>
              </a:rPr>
              <a:t>Postgrand</a:t>
            </a:r>
            <a:r>
              <a:rPr lang="tr-TR" sz="2000" b="1" dirty="0" smtClean="0">
                <a:solidFill>
                  <a:srgbClr val="C00000"/>
                </a:solidFill>
              </a:rPr>
              <a:t> İşlemler – İtiraz </a:t>
            </a:r>
          </a:p>
          <a:p>
            <a:pPr marL="0" indent="0" algn="ctr">
              <a:buNone/>
            </a:pPr>
            <a:r>
              <a:rPr lang="tr-TR" sz="2000" b="1" dirty="0" smtClean="0">
                <a:solidFill>
                  <a:srgbClr val="C00000"/>
                </a:solidFill>
              </a:rPr>
              <a:t>(Madde </a:t>
            </a:r>
            <a:r>
              <a:rPr lang="tr-TR" sz="2000" b="1" dirty="0" smtClean="0">
                <a:solidFill>
                  <a:srgbClr val="C00000"/>
                </a:solidFill>
              </a:rPr>
              <a:t>99 (1-8))</a:t>
            </a:r>
            <a:endParaRPr lang="tr-TR" sz="2000" b="1" dirty="0">
              <a:solidFill>
                <a:srgbClr val="C00000"/>
              </a:solidFill>
            </a:endParaRPr>
          </a:p>
        </p:txBody>
      </p:sp>
      <p:sp>
        <p:nvSpPr>
          <p:cNvPr id="3" name="Dikdörtgen 2"/>
          <p:cNvSpPr/>
          <p:nvPr/>
        </p:nvSpPr>
        <p:spPr>
          <a:xfrm>
            <a:off x="7120217" y="3723759"/>
            <a:ext cx="290464" cy="369332"/>
          </a:xfrm>
          <a:prstGeom prst="rect">
            <a:avLst/>
          </a:prstGeom>
        </p:spPr>
        <p:txBody>
          <a:bodyPr wrap="none">
            <a:spAutoFit/>
          </a:bodyPr>
          <a:lstStyle/>
          <a:p>
            <a:r>
              <a:rPr lang="tr-TR" dirty="0" smtClean="0"/>
              <a:t>  </a:t>
            </a:r>
            <a:endParaRPr lang="tr-TR" dirty="0"/>
          </a:p>
        </p:txBody>
      </p:sp>
      <p:pic>
        <p:nvPicPr>
          <p:cNvPr id="5" name="Resim 4"/>
          <p:cNvPicPr>
            <a:picLocks noChangeAspect="1"/>
          </p:cNvPicPr>
          <p:nvPr/>
        </p:nvPicPr>
        <p:blipFill>
          <a:blip r:embed="rId3" cstate="print"/>
          <a:stretch>
            <a:fillRect/>
          </a:stretch>
        </p:blipFill>
        <p:spPr>
          <a:xfrm>
            <a:off x="358992" y="1340768"/>
            <a:ext cx="1692728" cy="1336365"/>
          </a:xfrm>
          <a:prstGeom prst="rect">
            <a:avLst/>
          </a:prstGeom>
        </p:spPr>
      </p:pic>
      <p:pic>
        <p:nvPicPr>
          <p:cNvPr id="6" name="Picture 10" descr="bulb_hands_wwp"/>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71189" y="3165795"/>
            <a:ext cx="669557" cy="5579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Düz Ok Bağlayıcısı 7"/>
          <p:cNvCxnSpPr/>
          <p:nvPr/>
        </p:nvCxnSpPr>
        <p:spPr>
          <a:xfrm flipV="1">
            <a:off x="968738" y="3429000"/>
            <a:ext cx="1947078" cy="15778"/>
          </a:xfrm>
          <a:prstGeom prst="straightConnector1">
            <a:avLst/>
          </a:prstGeom>
          <a:ln w="28575">
            <a:solidFill>
              <a:schemeClr val="tx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5" name="Düz Bağlayıcı 14"/>
          <p:cNvCxnSpPr/>
          <p:nvPr/>
        </p:nvCxnSpPr>
        <p:spPr>
          <a:xfrm>
            <a:off x="2925700" y="2829986"/>
            <a:ext cx="0" cy="118719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Resim 16"/>
          <p:cNvPicPr>
            <a:picLocks noChangeAspect="1"/>
          </p:cNvPicPr>
          <p:nvPr/>
        </p:nvPicPr>
        <p:blipFill>
          <a:blip r:embed="rId5" cstate="print"/>
          <a:stretch>
            <a:fillRect/>
          </a:stretch>
        </p:blipFill>
        <p:spPr>
          <a:xfrm>
            <a:off x="2382416" y="1842147"/>
            <a:ext cx="1066800" cy="1009650"/>
          </a:xfrm>
          <a:prstGeom prst="rect">
            <a:avLst/>
          </a:prstGeom>
        </p:spPr>
      </p:pic>
      <p:cxnSp>
        <p:nvCxnSpPr>
          <p:cNvPr id="18" name="Düz Ok Bağlayıcısı 17"/>
          <p:cNvCxnSpPr/>
          <p:nvPr/>
        </p:nvCxnSpPr>
        <p:spPr>
          <a:xfrm>
            <a:off x="2899624" y="3428999"/>
            <a:ext cx="3443847" cy="7890"/>
          </a:xfrm>
          <a:prstGeom prst="straightConnector1">
            <a:avLst/>
          </a:prstGeom>
          <a:ln w="28575">
            <a:solidFill>
              <a:schemeClr val="tx2"/>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7" name="Sağ Ayraç 26"/>
          <p:cNvSpPr/>
          <p:nvPr/>
        </p:nvSpPr>
        <p:spPr>
          <a:xfrm rot="16200000">
            <a:off x="4481836" y="1589692"/>
            <a:ext cx="270320" cy="3362818"/>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28" name="İçerik Yer Tutucusu 1"/>
          <p:cNvSpPr txBox="1">
            <a:spLocks/>
          </p:cNvSpPr>
          <p:nvPr/>
        </p:nvSpPr>
        <p:spPr>
          <a:xfrm>
            <a:off x="3771514" y="2363205"/>
            <a:ext cx="2046351" cy="2824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400" b="1" dirty="0" smtClean="0"/>
              <a:t>3.Kişinin Patente İtirazı </a:t>
            </a:r>
          </a:p>
        </p:txBody>
      </p:sp>
      <p:sp>
        <p:nvSpPr>
          <p:cNvPr id="29" name="İçerik Yer Tutucusu 1"/>
          <p:cNvSpPr txBox="1">
            <a:spLocks/>
          </p:cNvSpPr>
          <p:nvPr/>
        </p:nvSpPr>
        <p:spPr>
          <a:xfrm>
            <a:off x="4376317" y="2829986"/>
            <a:ext cx="476732" cy="3059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200" b="1" dirty="0" smtClean="0"/>
              <a:t>6 Ay</a:t>
            </a:r>
          </a:p>
        </p:txBody>
      </p:sp>
      <p:sp>
        <p:nvSpPr>
          <p:cNvPr id="32" name="İçerik Yer Tutucusu 1"/>
          <p:cNvSpPr txBox="1">
            <a:spLocks/>
          </p:cNvSpPr>
          <p:nvPr/>
        </p:nvSpPr>
        <p:spPr>
          <a:xfrm>
            <a:off x="2229785" y="4197502"/>
            <a:ext cx="1219431" cy="4410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Patent Verme Kararı</a:t>
            </a:r>
          </a:p>
        </p:txBody>
      </p:sp>
      <p:sp>
        <p:nvSpPr>
          <p:cNvPr id="34" name="Satır Belirtme Çizgisi 1 (Diğer Çubuk) 33"/>
          <p:cNvSpPr/>
          <p:nvPr/>
        </p:nvSpPr>
        <p:spPr>
          <a:xfrm>
            <a:off x="6345737" y="4725144"/>
            <a:ext cx="2736148" cy="911700"/>
          </a:xfrm>
          <a:prstGeom prst="accentCallout1">
            <a:avLst>
              <a:gd name="adj1" fmla="val 18750"/>
              <a:gd name="adj2" fmla="val -8333"/>
              <a:gd name="adj3" fmla="val -84079"/>
              <a:gd name="adj4" fmla="val -51684"/>
            </a:avLst>
          </a:prstGeom>
          <a:ln>
            <a:solidFill>
              <a:srgbClr val="C00000"/>
            </a:solidFill>
            <a:tailEnd type="triangle"/>
          </a:ln>
        </p:spPr>
        <p:style>
          <a:lnRef idx="2">
            <a:schemeClr val="dk1"/>
          </a:lnRef>
          <a:fillRef idx="1">
            <a:schemeClr val="lt1"/>
          </a:fillRef>
          <a:effectRef idx="0">
            <a:schemeClr val="dk1"/>
          </a:effectRef>
          <a:fontRef idx="minor">
            <a:schemeClr val="dk1"/>
          </a:fontRef>
        </p:style>
        <p:txBody>
          <a:bodyPr rtlCol="0" anchor="ctr"/>
          <a:lstStyle/>
          <a:p>
            <a:pPr>
              <a:buFontTx/>
              <a:buChar char="-"/>
            </a:pPr>
            <a:r>
              <a:rPr lang="tr-TR" sz="1600" b="1" dirty="0"/>
              <a:t>Patent verme koşullarını taşımama</a:t>
            </a:r>
          </a:p>
          <a:p>
            <a:pPr>
              <a:buFontTx/>
              <a:buChar char="-"/>
            </a:pPr>
            <a:r>
              <a:rPr lang="tr-TR" sz="1600" b="1" dirty="0"/>
              <a:t>Yeterince açık ve anlaşılır olmama</a:t>
            </a:r>
          </a:p>
          <a:p>
            <a:pPr>
              <a:buFontTx/>
              <a:buChar char="-"/>
            </a:pPr>
            <a:r>
              <a:rPr lang="tr-TR" sz="1600" b="1" dirty="0"/>
              <a:t>Başvuru kapsamını aşma</a:t>
            </a:r>
          </a:p>
        </p:txBody>
      </p:sp>
      <p:cxnSp>
        <p:nvCxnSpPr>
          <p:cNvPr id="35" name="Düz Bağlayıcı 34"/>
          <p:cNvCxnSpPr/>
          <p:nvPr/>
        </p:nvCxnSpPr>
        <p:spPr>
          <a:xfrm>
            <a:off x="6298402" y="2841362"/>
            <a:ext cx="0" cy="118719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İçerik Yer Tutucusu 1"/>
          <p:cNvSpPr txBox="1">
            <a:spLocks/>
          </p:cNvSpPr>
          <p:nvPr/>
        </p:nvSpPr>
        <p:spPr>
          <a:xfrm>
            <a:off x="1702044" y="5350930"/>
            <a:ext cx="3590035" cy="5718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Patent kararına itiraz Ücreti:   </a:t>
            </a:r>
            <a:r>
              <a:rPr lang="tr-TR" sz="1400" b="1" dirty="0" smtClean="0">
                <a:solidFill>
                  <a:srgbClr val="C00000"/>
                </a:solidFill>
              </a:rPr>
              <a:t>500 TL’dir </a:t>
            </a:r>
          </a:p>
        </p:txBody>
      </p:sp>
    </p:spTree>
    <p:extLst>
      <p:ext uri="{BB962C8B-B14F-4D97-AF65-F5344CB8AC3E}">
        <p14:creationId xmlns="" xmlns:p14="http://schemas.microsoft.com/office/powerpoint/2010/main" val="35087378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67544" y="190828"/>
            <a:ext cx="7013637" cy="720080"/>
          </a:xfrm>
        </p:spPr>
        <p:txBody>
          <a:bodyPr>
            <a:noAutofit/>
          </a:bodyPr>
          <a:lstStyle/>
          <a:p>
            <a:pPr marL="0" indent="0" algn="ctr">
              <a:buNone/>
            </a:pPr>
            <a:r>
              <a:rPr lang="tr-TR" sz="2000" b="1" dirty="0" err="1" smtClean="0">
                <a:solidFill>
                  <a:srgbClr val="C00000"/>
                </a:solidFill>
              </a:rPr>
              <a:t>Postgrand</a:t>
            </a:r>
            <a:r>
              <a:rPr lang="tr-TR" sz="2000" b="1" dirty="0" smtClean="0">
                <a:solidFill>
                  <a:srgbClr val="C00000"/>
                </a:solidFill>
              </a:rPr>
              <a:t> İşlemler – İtiraz </a:t>
            </a:r>
          </a:p>
          <a:p>
            <a:pPr marL="0" indent="0" algn="ctr">
              <a:buNone/>
            </a:pPr>
            <a:r>
              <a:rPr lang="tr-TR" sz="2000" b="1" dirty="0" smtClean="0">
                <a:solidFill>
                  <a:srgbClr val="C00000"/>
                </a:solidFill>
              </a:rPr>
              <a:t>(Madde 99)</a:t>
            </a:r>
            <a:endParaRPr lang="tr-TR" sz="2000" b="1" dirty="0">
              <a:solidFill>
                <a:srgbClr val="C00000"/>
              </a:solidFill>
            </a:endParaRPr>
          </a:p>
        </p:txBody>
      </p:sp>
      <p:sp>
        <p:nvSpPr>
          <p:cNvPr id="3" name="Dikdörtgen 2"/>
          <p:cNvSpPr/>
          <p:nvPr/>
        </p:nvSpPr>
        <p:spPr>
          <a:xfrm>
            <a:off x="7120217" y="3723759"/>
            <a:ext cx="290464" cy="369332"/>
          </a:xfrm>
          <a:prstGeom prst="rect">
            <a:avLst/>
          </a:prstGeom>
        </p:spPr>
        <p:txBody>
          <a:bodyPr wrap="none">
            <a:spAutoFit/>
          </a:bodyPr>
          <a:lstStyle/>
          <a:p>
            <a:r>
              <a:rPr lang="tr-TR" dirty="0" smtClean="0"/>
              <a:t>  </a:t>
            </a:r>
            <a:endParaRPr lang="tr-TR" dirty="0"/>
          </a:p>
        </p:txBody>
      </p:sp>
      <p:pic>
        <p:nvPicPr>
          <p:cNvPr id="6" name="Picture 10" descr="bulb_hands_wwp"/>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71189" y="3165795"/>
            <a:ext cx="669557" cy="5579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Düz Ok Bağlayıcısı 7"/>
          <p:cNvCxnSpPr/>
          <p:nvPr/>
        </p:nvCxnSpPr>
        <p:spPr>
          <a:xfrm flipV="1">
            <a:off x="968738" y="3436889"/>
            <a:ext cx="290894" cy="7889"/>
          </a:xfrm>
          <a:prstGeom prst="straightConnector1">
            <a:avLst/>
          </a:prstGeom>
          <a:ln w="28575">
            <a:solidFill>
              <a:schemeClr val="tx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5" name="Düz Bağlayıcı 14"/>
          <p:cNvCxnSpPr/>
          <p:nvPr/>
        </p:nvCxnSpPr>
        <p:spPr>
          <a:xfrm>
            <a:off x="1271651" y="2872873"/>
            <a:ext cx="0" cy="1187198"/>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7" name="Resim 16"/>
          <p:cNvPicPr>
            <a:picLocks noChangeAspect="1"/>
          </p:cNvPicPr>
          <p:nvPr/>
        </p:nvPicPr>
        <p:blipFill>
          <a:blip r:embed="rId4" cstate="print"/>
          <a:stretch>
            <a:fillRect/>
          </a:stretch>
        </p:blipFill>
        <p:spPr>
          <a:xfrm>
            <a:off x="734797" y="1646023"/>
            <a:ext cx="915912" cy="866845"/>
          </a:xfrm>
          <a:prstGeom prst="rect">
            <a:avLst/>
          </a:prstGeom>
        </p:spPr>
      </p:pic>
      <p:cxnSp>
        <p:nvCxnSpPr>
          <p:cNvPr id="18" name="Düz Ok Bağlayıcısı 17"/>
          <p:cNvCxnSpPr>
            <a:endCxn id="27" idx="2"/>
          </p:cNvCxnSpPr>
          <p:nvPr/>
        </p:nvCxnSpPr>
        <p:spPr>
          <a:xfrm flipV="1">
            <a:off x="1271651" y="3436888"/>
            <a:ext cx="1433334" cy="7890"/>
          </a:xfrm>
          <a:prstGeom prst="straightConnector1">
            <a:avLst/>
          </a:prstGeom>
          <a:ln w="28575">
            <a:solidFill>
              <a:schemeClr val="bg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7" name="Sağ Ayraç 26"/>
          <p:cNvSpPr/>
          <p:nvPr/>
        </p:nvSpPr>
        <p:spPr>
          <a:xfrm rot="16200000">
            <a:off x="1846072" y="2577976"/>
            <a:ext cx="284491" cy="1433334"/>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28" name="İçerik Yer Tutucusu 1"/>
          <p:cNvSpPr txBox="1">
            <a:spLocks/>
          </p:cNvSpPr>
          <p:nvPr/>
        </p:nvSpPr>
        <p:spPr>
          <a:xfrm>
            <a:off x="1335571" y="2511282"/>
            <a:ext cx="1305492" cy="2824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400" b="1" dirty="0" smtClean="0">
                <a:solidFill>
                  <a:schemeClr val="bg1">
                    <a:lumMod val="75000"/>
                  </a:schemeClr>
                </a:solidFill>
              </a:rPr>
              <a:t>Patente İtirazı </a:t>
            </a:r>
          </a:p>
        </p:txBody>
      </p:sp>
      <p:sp>
        <p:nvSpPr>
          <p:cNvPr id="29" name="İçerik Yer Tutucusu 1"/>
          <p:cNvSpPr txBox="1">
            <a:spLocks/>
          </p:cNvSpPr>
          <p:nvPr/>
        </p:nvSpPr>
        <p:spPr>
          <a:xfrm>
            <a:off x="1753053" y="2901180"/>
            <a:ext cx="476732" cy="3059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200" b="1" dirty="0" smtClean="0"/>
              <a:t>6 Ay</a:t>
            </a:r>
          </a:p>
        </p:txBody>
      </p:sp>
      <p:sp>
        <p:nvSpPr>
          <p:cNvPr id="32" name="İçerik Yer Tutucusu 1"/>
          <p:cNvSpPr txBox="1">
            <a:spLocks/>
          </p:cNvSpPr>
          <p:nvPr/>
        </p:nvSpPr>
        <p:spPr>
          <a:xfrm>
            <a:off x="608046" y="4128459"/>
            <a:ext cx="1219431" cy="4410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solidFill>
                  <a:schemeClr val="bg1">
                    <a:lumMod val="75000"/>
                  </a:schemeClr>
                </a:solidFill>
              </a:rPr>
              <a:t>Patent Verme Kararı</a:t>
            </a:r>
          </a:p>
        </p:txBody>
      </p:sp>
      <p:cxnSp>
        <p:nvCxnSpPr>
          <p:cNvPr id="35" name="Düz Bağlayıcı 34"/>
          <p:cNvCxnSpPr/>
          <p:nvPr/>
        </p:nvCxnSpPr>
        <p:spPr>
          <a:xfrm flipH="1">
            <a:off x="2689080" y="2511282"/>
            <a:ext cx="3885" cy="170980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Ok Bağlayıcısı 19"/>
          <p:cNvCxnSpPr/>
          <p:nvPr/>
        </p:nvCxnSpPr>
        <p:spPr>
          <a:xfrm flipV="1">
            <a:off x="2704985" y="3444778"/>
            <a:ext cx="5323399" cy="3734"/>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4" name="Düz Bağlayıcı 23"/>
          <p:cNvCxnSpPr/>
          <p:nvPr/>
        </p:nvCxnSpPr>
        <p:spPr>
          <a:xfrm>
            <a:off x="2826419" y="3246059"/>
            <a:ext cx="0" cy="36588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Sağ Ayraç 29"/>
          <p:cNvSpPr/>
          <p:nvPr/>
        </p:nvSpPr>
        <p:spPr>
          <a:xfrm rot="16200000">
            <a:off x="3820464" y="2188165"/>
            <a:ext cx="284491" cy="2212953"/>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31" name="İçerik Yer Tutucusu 1"/>
          <p:cNvSpPr txBox="1">
            <a:spLocks/>
          </p:cNvSpPr>
          <p:nvPr/>
        </p:nvSpPr>
        <p:spPr>
          <a:xfrm>
            <a:off x="3668895" y="2834817"/>
            <a:ext cx="476732" cy="3059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200" b="1" dirty="0" smtClean="0"/>
              <a:t>3 Ay</a:t>
            </a:r>
          </a:p>
        </p:txBody>
      </p:sp>
      <p:sp>
        <p:nvSpPr>
          <p:cNvPr id="33" name="İçerik Yer Tutucusu 1"/>
          <p:cNvSpPr txBox="1">
            <a:spLocks/>
          </p:cNvSpPr>
          <p:nvPr/>
        </p:nvSpPr>
        <p:spPr>
          <a:xfrm>
            <a:off x="1962930" y="1288741"/>
            <a:ext cx="2219153" cy="645277"/>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İtiraz Uygunsa, </a:t>
            </a:r>
          </a:p>
          <a:p>
            <a:pPr marL="0" indent="0" algn="ctr">
              <a:buNone/>
            </a:pPr>
            <a:r>
              <a:rPr lang="tr-TR" sz="1400" b="1" dirty="0" smtClean="0"/>
              <a:t>İtiraz   Patent </a:t>
            </a:r>
            <a:r>
              <a:rPr lang="tr-TR" sz="1400" b="1" dirty="0" err="1" smtClean="0"/>
              <a:t>Shb</a:t>
            </a:r>
            <a:r>
              <a:rPr lang="tr-TR" sz="1400" b="1" dirty="0" smtClean="0"/>
              <a:t>. Bildirimi</a:t>
            </a:r>
          </a:p>
        </p:txBody>
      </p:sp>
      <p:cxnSp>
        <p:nvCxnSpPr>
          <p:cNvPr id="36" name="Düz Bağlayıcı 35"/>
          <p:cNvCxnSpPr/>
          <p:nvPr/>
        </p:nvCxnSpPr>
        <p:spPr>
          <a:xfrm flipH="1" flipV="1">
            <a:off x="2833373" y="1934018"/>
            <a:ext cx="1" cy="1304153"/>
          </a:xfrm>
          <a:prstGeom prst="line">
            <a:avLst/>
          </a:prstGeom>
          <a:ln w="25400">
            <a:solidFill>
              <a:schemeClr val="tx2"/>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39" name="Düz Bağlayıcı 38"/>
          <p:cNvCxnSpPr/>
          <p:nvPr/>
        </p:nvCxnSpPr>
        <p:spPr>
          <a:xfrm>
            <a:off x="2902726" y="3627718"/>
            <a:ext cx="247183" cy="1514619"/>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sp>
        <p:nvSpPr>
          <p:cNvPr id="42" name="İçerik Yer Tutucusu 1"/>
          <p:cNvSpPr txBox="1">
            <a:spLocks/>
          </p:cNvSpPr>
          <p:nvPr/>
        </p:nvSpPr>
        <p:spPr>
          <a:xfrm>
            <a:off x="2246564" y="5142337"/>
            <a:ext cx="1760196" cy="645277"/>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İtiraz Uygun değilse İtiraz </a:t>
            </a:r>
            <a:r>
              <a:rPr lang="tr-TR" sz="1400" b="1" dirty="0" err="1" smtClean="0"/>
              <a:t>Shb</a:t>
            </a:r>
            <a:r>
              <a:rPr lang="tr-TR" sz="1400" b="1" dirty="0" smtClean="0"/>
              <a:t>. Bildirim</a:t>
            </a:r>
          </a:p>
        </p:txBody>
      </p:sp>
      <p:cxnSp>
        <p:nvCxnSpPr>
          <p:cNvPr id="43" name="Düz Bağlayıcı 42"/>
          <p:cNvCxnSpPr/>
          <p:nvPr/>
        </p:nvCxnSpPr>
        <p:spPr>
          <a:xfrm>
            <a:off x="2912024" y="3611940"/>
            <a:ext cx="2392717" cy="1516875"/>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sp>
        <p:nvSpPr>
          <p:cNvPr id="44" name="İçerik Yer Tutucusu 1"/>
          <p:cNvSpPr txBox="1">
            <a:spLocks/>
          </p:cNvSpPr>
          <p:nvPr/>
        </p:nvSpPr>
        <p:spPr>
          <a:xfrm>
            <a:off x="4572000" y="5128815"/>
            <a:ext cx="2126898" cy="748457"/>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Karar Kesinleşir,</a:t>
            </a:r>
          </a:p>
          <a:p>
            <a:pPr marL="0" indent="0" algn="ctr">
              <a:buNone/>
            </a:pPr>
            <a:r>
              <a:rPr lang="tr-TR" sz="1400" b="1" dirty="0" smtClean="0"/>
              <a:t>Patent kesinleşme kararı Bültende yayınlanır </a:t>
            </a:r>
          </a:p>
        </p:txBody>
      </p:sp>
      <p:cxnSp>
        <p:nvCxnSpPr>
          <p:cNvPr id="61" name="Düz Bağlayıcı 60"/>
          <p:cNvCxnSpPr/>
          <p:nvPr/>
        </p:nvCxnSpPr>
        <p:spPr>
          <a:xfrm flipH="1">
            <a:off x="5084683" y="2511282"/>
            <a:ext cx="3885" cy="170980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Satır Belirtme Çizgisi 1 (Diğer Çubuk) 62"/>
          <p:cNvSpPr/>
          <p:nvPr/>
        </p:nvSpPr>
        <p:spPr>
          <a:xfrm>
            <a:off x="4641113" y="1059428"/>
            <a:ext cx="2057785" cy="833644"/>
          </a:xfrm>
          <a:prstGeom prst="accentCallout1">
            <a:avLst>
              <a:gd name="adj1" fmla="val 18750"/>
              <a:gd name="adj2" fmla="val -8333"/>
              <a:gd name="adj3" fmla="val 256237"/>
              <a:gd name="adj4" fmla="val -32927"/>
            </a:avLst>
          </a:prstGeom>
          <a:ln>
            <a:solidFill>
              <a:schemeClr val="tx2"/>
            </a:solidFill>
            <a:tailEnd type="triangle"/>
          </a:ln>
        </p:spPr>
        <p:style>
          <a:lnRef idx="2">
            <a:schemeClr val="dk1"/>
          </a:lnRef>
          <a:fillRef idx="1">
            <a:schemeClr val="lt1"/>
          </a:fillRef>
          <a:effectRef idx="0">
            <a:schemeClr val="dk1"/>
          </a:effectRef>
          <a:fontRef idx="minor">
            <a:schemeClr val="dk1"/>
          </a:fontRef>
        </p:style>
        <p:txBody>
          <a:bodyPr rtlCol="0" anchor="ctr"/>
          <a:lstStyle/>
          <a:p>
            <a:pPr>
              <a:buFontTx/>
              <a:buChar char="-"/>
            </a:pPr>
            <a:r>
              <a:rPr lang="tr-TR" sz="1600" b="1" dirty="0" smtClean="0"/>
              <a:t> İtiraza Karşı Görüş</a:t>
            </a:r>
            <a:endParaRPr lang="tr-TR" sz="1600" b="1" dirty="0"/>
          </a:p>
          <a:p>
            <a:pPr>
              <a:buFontTx/>
              <a:buChar char="-"/>
            </a:pPr>
            <a:r>
              <a:rPr lang="tr-TR" sz="1600" b="1" dirty="0" smtClean="0"/>
              <a:t> Başvuruda Değişiklik</a:t>
            </a:r>
            <a:endParaRPr lang="tr-TR" sz="1600" b="1" dirty="0"/>
          </a:p>
        </p:txBody>
      </p:sp>
      <p:cxnSp>
        <p:nvCxnSpPr>
          <p:cNvPr id="64" name="Düz Bağlayıcı 63"/>
          <p:cNvCxnSpPr/>
          <p:nvPr/>
        </p:nvCxnSpPr>
        <p:spPr>
          <a:xfrm>
            <a:off x="5220072" y="3273461"/>
            <a:ext cx="0" cy="36588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66" name="Resim 65"/>
          <p:cNvPicPr>
            <a:picLocks noChangeAspect="1"/>
          </p:cNvPicPr>
          <p:nvPr/>
        </p:nvPicPr>
        <p:blipFill>
          <a:blip r:embed="rId5" cstate="print"/>
          <a:stretch>
            <a:fillRect/>
          </a:stretch>
        </p:blipFill>
        <p:spPr>
          <a:xfrm>
            <a:off x="5233215" y="2753252"/>
            <a:ext cx="2048221" cy="1279610"/>
          </a:xfrm>
          <a:prstGeom prst="rect">
            <a:avLst/>
          </a:prstGeom>
        </p:spPr>
      </p:pic>
      <p:sp>
        <p:nvSpPr>
          <p:cNvPr id="70" name="İçerik Yer Tutucusu 1"/>
          <p:cNvSpPr txBox="1">
            <a:spLocks/>
          </p:cNvSpPr>
          <p:nvPr/>
        </p:nvSpPr>
        <p:spPr>
          <a:xfrm>
            <a:off x="5220072" y="1975515"/>
            <a:ext cx="2041155" cy="748457"/>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İtiraz, Görüş ve varsa değişiklikler Kurula aktarılır</a:t>
            </a:r>
          </a:p>
        </p:txBody>
      </p:sp>
      <p:pic>
        <p:nvPicPr>
          <p:cNvPr id="71" name="Resim 70"/>
          <p:cNvPicPr>
            <a:picLocks noChangeAspect="1"/>
          </p:cNvPicPr>
          <p:nvPr/>
        </p:nvPicPr>
        <p:blipFill>
          <a:blip r:embed="rId4" cstate="print"/>
          <a:stretch>
            <a:fillRect/>
          </a:stretch>
        </p:blipFill>
        <p:spPr>
          <a:xfrm>
            <a:off x="6748036" y="4998218"/>
            <a:ext cx="1066800" cy="1009650"/>
          </a:xfrm>
          <a:prstGeom prst="rect">
            <a:avLst/>
          </a:prstGeom>
        </p:spPr>
      </p:pic>
    </p:spTree>
    <p:extLst>
      <p:ext uri="{BB962C8B-B14F-4D97-AF65-F5344CB8AC3E}">
        <p14:creationId xmlns="" xmlns:p14="http://schemas.microsoft.com/office/powerpoint/2010/main" val="39151351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67544" y="190828"/>
            <a:ext cx="7013637" cy="720080"/>
          </a:xfrm>
        </p:spPr>
        <p:txBody>
          <a:bodyPr>
            <a:noAutofit/>
          </a:bodyPr>
          <a:lstStyle/>
          <a:p>
            <a:pPr marL="0" indent="0" algn="ctr">
              <a:buNone/>
            </a:pPr>
            <a:r>
              <a:rPr lang="tr-TR" sz="2000" b="1" dirty="0" err="1" smtClean="0">
                <a:solidFill>
                  <a:srgbClr val="C00000"/>
                </a:solidFill>
              </a:rPr>
              <a:t>Postgrand</a:t>
            </a:r>
            <a:r>
              <a:rPr lang="tr-TR" sz="2000" b="1" dirty="0" smtClean="0">
                <a:solidFill>
                  <a:srgbClr val="C00000"/>
                </a:solidFill>
              </a:rPr>
              <a:t> İşlemler – İtiraz </a:t>
            </a:r>
          </a:p>
          <a:p>
            <a:pPr marL="0" indent="0" algn="ctr">
              <a:buNone/>
            </a:pPr>
            <a:r>
              <a:rPr lang="tr-TR" sz="2000" b="1" dirty="0" smtClean="0">
                <a:solidFill>
                  <a:srgbClr val="C00000"/>
                </a:solidFill>
              </a:rPr>
              <a:t>(Madde 99)</a:t>
            </a:r>
            <a:endParaRPr lang="tr-TR" sz="2000" b="1" dirty="0">
              <a:solidFill>
                <a:srgbClr val="C00000"/>
              </a:solidFill>
            </a:endParaRPr>
          </a:p>
        </p:txBody>
      </p:sp>
      <p:sp>
        <p:nvSpPr>
          <p:cNvPr id="3" name="Dikdörtgen 2"/>
          <p:cNvSpPr/>
          <p:nvPr/>
        </p:nvSpPr>
        <p:spPr>
          <a:xfrm>
            <a:off x="7120217" y="3723759"/>
            <a:ext cx="290464" cy="369332"/>
          </a:xfrm>
          <a:prstGeom prst="rect">
            <a:avLst/>
          </a:prstGeom>
        </p:spPr>
        <p:txBody>
          <a:bodyPr wrap="none">
            <a:spAutoFit/>
          </a:bodyPr>
          <a:lstStyle/>
          <a:p>
            <a:r>
              <a:rPr lang="tr-TR" dirty="0" smtClean="0"/>
              <a:t>  </a:t>
            </a:r>
            <a:endParaRPr lang="tr-TR" dirty="0"/>
          </a:p>
        </p:txBody>
      </p:sp>
      <p:cxnSp>
        <p:nvCxnSpPr>
          <p:cNvPr id="20" name="Düz Ok Bağlayıcısı 19"/>
          <p:cNvCxnSpPr/>
          <p:nvPr/>
        </p:nvCxnSpPr>
        <p:spPr>
          <a:xfrm>
            <a:off x="2997180" y="3411608"/>
            <a:ext cx="4599156" cy="37196"/>
          </a:xfrm>
          <a:prstGeom prst="straightConnector1">
            <a:avLst/>
          </a:prstGeom>
          <a:ln w="28575">
            <a:solidFill>
              <a:schemeClr val="tx1"/>
            </a:solidFill>
            <a:prstDash val="solid"/>
            <a:headEnd type="oval"/>
            <a:tailEnd type="triangle"/>
          </a:ln>
        </p:spPr>
        <p:style>
          <a:lnRef idx="1">
            <a:schemeClr val="accent1"/>
          </a:lnRef>
          <a:fillRef idx="0">
            <a:schemeClr val="accent1"/>
          </a:fillRef>
          <a:effectRef idx="0">
            <a:schemeClr val="accent1"/>
          </a:effectRef>
          <a:fontRef idx="minor">
            <a:schemeClr val="tx1"/>
          </a:fontRef>
        </p:style>
      </p:cxnSp>
      <p:cxnSp>
        <p:nvCxnSpPr>
          <p:cNvPr id="24" name="Düz Bağlayıcı 23"/>
          <p:cNvCxnSpPr/>
          <p:nvPr/>
        </p:nvCxnSpPr>
        <p:spPr>
          <a:xfrm>
            <a:off x="5148064" y="3196983"/>
            <a:ext cx="0" cy="36588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Sağ Ayraç 29"/>
          <p:cNvSpPr/>
          <p:nvPr/>
        </p:nvSpPr>
        <p:spPr>
          <a:xfrm rot="16200000">
            <a:off x="4053852" y="2358341"/>
            <a:ext cx="291548" cy="1780451"/>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31" name="İçerik Yer Tutucusu 1"/>
          <p:cNvSpPr txBox="1">
            <a:spLocks/>
          </p:cNvSpPr>
          <p:nvPr/>
        </p:nvSpPr>
        <p:spPr>
          <a:xfrm>
            <a:off x="3930435" y="2788203"/>
            <a:ext cx="476732" cy="3059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200" b="1" dirty="0" smtClean="0"/>
              <a:t>2 Ay</a:t>
            </a:r>
          </a:p>
        </p:txBody>
      </p:sp>
      <p:cxnSp>
        <p:nvCxnSpPr>
          <p:cNvPr id="39" name="Düz Bağlayıcı 38"/>
          <p:cNvCxnSpPr/>
          <p:nvPr/>
        </p:nvCxnSpPr>
        <p:spPr>
          <a:xfrm flipV="1">
            <a:off x="3362740" y="2026367"/>
            <a:ext cx="830552" cy="1150513"/>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sp>
        <p:nvSpPr>
          <p:cNvPr id="42" name="İçerik Yer Tutucusu 1"/>
          <p:cNvSpPr txBox="1">
            <a:spLocks/>
          </p:cNvSpPr>
          <p:nvPr/>
        </p:nvSpPr>
        <p:spPr>
          <a:xfrm>
            <a:off x="4152797" y="4438845"/>
            <a:ext cx="1760196" cy="832351"/>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Patent sahibine ve İtiraz sahibine Bildirim</a:t>
            </a:r>
          </a:p>
        </p:txBody>
      </p:sp>
      <p:cxnSp>
        <p:nvCxnSpPr>
          <p:cNvPr id="43" name="Düz Bağlayıcı 42"/>
          <p:cNvCxnSpPr/>
          <p:nvPr/>
        </p:nvCxnSpPr>
        <p:spPr>
          <a:xfrm flipH="1">
            <a:off x="5089852" y="3576167"/>
            <a:ext cx="58214" cy="853832"/>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sp>
        <p:nvSpPr>
          <p:cNvPr id="44" name="İçerik Yer Tutucusu 1"/>
          <p:cNvSpPr txBox="1">
            <a:spLocks/>
          </p:cNvSpPr>
          <p:nvPr/>
        </p:nvSpPr>
        <p:spPr>
          <a:xfrm>
            <a:off x="6804248" y="4106563"/>
            <a:ext cx="2126898" cy="748457"/>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Karar Kesinleşir,</a:t>
            </a:r>
          </a:p>
          <a:p>
            <a:pPr marL="0" indent="0" algn="ctr">
              <a:buNone/>
            </a:pPr>
            <a:r>
              <a:rPr lang="tr-TR" sz="1400" b="1" dirty="0" smtClean="0"/>
              <a:t>Patent kesinleşme kararı Bültende yayınlanır </a:t>
            </a:r>
          </a:p>
        </p:txBody>
      </p:sp>
      <p:cxnSp>
        <p:nvCxnSpPr>
          <p:cNvPr id="61" name="Düz Bağlayıcı 60"/>
          <p:cNvCxnSpPr/>
          <p:nvPr/>
        </p:nvCxnSpPr>
        <p:spPr>
          <a:xfrm>
            <a:off x="1240370" y="2589874"/>
            <a:ext cx="1697" cy="14151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Satır Belirtme Çizgisi 1 (Diğer Çubuk) 62"/>
          <p:cNvSpPr/>
          <p:nvPr/>
        </p:nvSpPr>
        <p:spPr>
          <a:xfrm>
            <a:off x="1747386" y="1287103"/>
            <a:ext cx="1767387" cy="906231"/>
          </a:xfrm>
          <a:prstGeom prst="accentCallout1">
            <a:avLst>
              <a:gd name="adj1" fmla="val 53373"/>
              <a:gd name="adj2" fmla="val -10475"/>
              <a:gd name="adj3" fmla="val 236005"/>
              <a:gd name="adj4" fmla="val -28030"/>
            </a:avLst>
          </a:prstGeom>
          <a:ln>
            <a:solidFill>
              <a:schemeClr val="tx2"/>
            </a:solidFill>
            <a:tailEnd type="triangle"/>
          </a:ln>
        </p:spPr>
        <p:style>
          <a:lnRef idx="2">
            <a:schemeClr val="dk1"/>
          </a:lnRef>
          <a:fillRef idx="1">
            <a:schemeClr val="lt1"/>
          </a:fillRef>
          <a:effectRef idx="0">
            <a:schemeClr val="dk1"/>
          </a:effectRef>
          <a:fontRef idx="minor">
            <a:schemeClr val="dk1"/>
          </a:fontRef>
        </p:style>
        <p:txBody>
          <a:bodyPr rtlCol="0" anchor="ctr"/>
          <a:lstStyle/>
          <a:p>
            <a:pPr>
              <a:buFontTx/>
              <a:buChar char="-"/>
            </a:pPr>
            <a:r>
              <a:rPr lang="tr-TR" sz="1400" b="1" dirty="0" smtClean="0"/>
              <a:t> İtiraz Reddedilir</a:t>
            </a:r>
            <a:endParaRPr lang="tr-TR" sz="1400" b="1" dirty="0"/>
          </a:p>
          <a:p>
            <a:pPr>
              <a:buFontTx/>
              <a:buChar char="-"/>
            </a:pPr>
            <a:r>
              <a:rPr lang="tr-TR" sz="1400" b="1" dirty="0" smtClean="0"/>
              <a:t> Kısmen devamına karar verilir</a:t>
            </a:r>
            <a:endParaRPr lang="tr-TR" sz="1400" b="1" dirty="0"/>
          </a:p>
          <a:p>
            <a:r>
              <a:rPr lang="tr-TR" sz="1400" b="1" dirty="0" smtClean="0"/>
              <a:t>- Patentin hükümsüzlüğüne </a:t>
            </a:r>
          </a:p>
          <a:p>
            <a:r>
              <a:rPr lang="tr-TR" sz="1400" b="1" dirty="0" smtClean="0"/>
              <a:t>Karar verilir</a:t>
            </a:r>
            <a:endParaRPr lang="tr-TR" sz="1400" b="1" dirty="0"/>
          </a:p>
        </p:txBody>
      </p:sp>
      <p:cxnSp>
        <p:nvCxnSpPr>
          <p:cNvPr id="64" name="Düz Bağlayıcı 63"/>
          <p:cNvCxnSpPr/>
          <p:nvPr/>
        </p:nvCxnSpPr>
        <p:spPr>
          <a:xfrm>
            <a:off x="3299218" y="2996952"/>
            <a:ext cx="10182" cy="7268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66" name="Resim 65"/>
          <p:cNvPicPr>
            <a:picLocks noChangeAspect="1"/>
          </p:cNvPicPr>
          <p:nvPr/>
        </p:nvPicPr>
        <p:blipFill>
          <a:blip r:embed="rId3" cstate="print"/>
          <a:stretch>
            <a:fillRect/>
          </a:stretch>
        </p:blipFill>
        <p:spPr>
          <a:xfrm>
            <a:off x="119913" y="2707344"/>
            <a:ext cx="1054802" cy="1081696"/>
          </a:xfrm>
          <a:prstGeom prst="rect">
            <a:avLst/>
          </a:prstGeom>
        </p:spPr>
      </p:pic>
      <p:sp>
        <p:nvSpPr>
          <p:cNvPr id="70" name="İçerik Yer Tutucusu 1"/>
          <p:cNvSpPr txBox="1">
            <a:spLocks/>
          </p:cNvSpPr>
          <p:nvPr/>
        </p:nvSpPr>
        <p:spPr>
          <a:xfrm>
            <a:off x="3299218" y="1232267"/>
            <a:ext cx="2146525" cy="761184"/>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Patent Sahibine Gerekli değişiklikleri tamamlaması için bildirim  </a:t>
            </a:r>
          </a:p>
        </p:txBody>
      </p:sp>
      <p:cxnSp>
        <p:nvCxnSpPr>
          <p:cNvPr id="34" name="Düz Bağlayıcı 33"/>
          <p:cNvCxnSpPr/>
          <p:nvPr/>
        </p:nvCxnSpPr>
        <p:spPr>
          <a:xfrm>
            <a:off x="5089852" y="3180958"/>
            <a:ext cx="0" cy="36588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İçerik Yer Tutucusu 1"/>
          <p:cNvSpPr txBox="1">
            <a:spLocks/>
          </p:cNvSpPr>
          <p:nvPr/>
        </p:nvSpPr>
        <p:spPr>
          <a:xfrm>
            <a:off x="5584521" y="1115898"/>
            <a:ext cx="2122347" cy="1068590"/>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Gerekli değişikliklerin yapılmaması veya itirazın kabul edilmesi halinde</a:t>
            </a:r>
          </a:p>
          <a:p>
            <a:pPr marL="0" indent="0" algn="ctr">
              <a:buNone/>
            </a:pPr>
            <a:r>
              <a:rPr lang="tr-TR" sz="1400" b="1" dirty="0" smtClean="0"/>
              <a:t>Patentin Hükümsüzlüğüne </a:t>
            </a:r>
          </a:p>
          <a:p>
            <a:pPr marL="0" indent="0" algn="ctr">
              <a:buNone/>
            </a:pPr>
            <a:endParaRPr lang="tr-TR" sz="1400" b="1" dirty="0" smtClean="0"/>
          </a:p>
          <a:p>
            <a:pPr marL="0" indent="0" algn="ctr">
              <a:buNone/>
            </a:pPr>
            <a:endParaRPr lang="tr-TR" sz="1400" b="1" dirty="0" smtClean="0"/>
          </a:p>
        </p:txBody>
      </p:sp>
      <p:cxnSp>
        <p:nvCxnSpPr>
          <p:cNvPr id="38" name="Düz Bağlayıcı 37"/>
          <p:cNvCxnSpPr/>
          <p:nvPr/>
        </p:nvCxnSpPr>
        <p:spPr>
          <a:xfrm flipV="1">
            <a:off x="5148064" y="2191896"/>
            <a:ext cx="696284" cy="1019829"/>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pic>
        <p:nvPicPr>
          <p:cNvPr id="46" name="Resim 45"/>
          <p:cNvPicPr>
            <a:picLocks noChangeAspect="1"/>
          </p:cNvPicPr>
          <p:nvPr/>
        </p:nvPicPr>
        <p:blipFill>
          <a:blip r:embed="rId4" cstate="print"/>
          <a:stretch>
            <a:fillRect/>
          </a:stretch>
        </p:blipFill>
        <p:spPr>
          <a:xfrm>
            <a:off x="6510265" y="2287819"/>
            <a:ext cx="1066800" cy="1009650"/>
          </a:xfrm>
          <a:prstGeom prst="rect">
            <a:avLst/>
          </a:prstGeom>
        </p:spPr>
      </p:pic>
      <p:cxnSp>
        <p:nvCxnSpPr>
          <p:cNvPr id="48" name="Düz Bağlayıcı 47"/>
          <p:cNvCxnSpPr/>
          <p:nvPr/>
        </p:nvCxnSpPr>
        <p:spPr>
          <a:xfrm>
            <a:off x="5445743" y="3180958"/>
            <a:ext cx="0" cy="36588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Düz Bağlayıcı 53"/>
          <p:cNvCxnSpPr/>
          <p:nvPr/>
        </p:nvCxnSpPr>
        <p:spPr>
          <a:xfrm flipV="1">
            <a:off x="5431221" y="2941180"/>
            <a:ext cx="1079044" cy="477763"/>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4862398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97044" y="260648"/>
            <a:ext cx="6192688" cy="576064"/>
          </a:xfrm>
        </p:spPr>
        <p:txBody>
          <a:bodyPr>
            <a:noAutofit/>
          </a:bodyPr>
          <a:lstStyle/>
          <a:p>
            <a:pPr marL="0" indent="0" algn="ctr">
              <a:buNone/>
            </a:pPr>
            <a:r>
              <a:rPr lang="tr-TR" sz="2400" b="1" dirty="0" err="1" smtClean="0">
                <a:solidFill>
                  <a:srgbClr val="C00000"/>
                </a:solidFill>
              </a:rPr>
              <a:t>Postgrand</a:t>
            </a:r>
            <a:r>
              <a:rPr lang="tr-TR" sz="2400" b="1" dirty="0" smtClean="0">
                <a:solidFill>
                  <a:srgbClr val="C00000"/>
                </a:solidFill>
              </a:rPr>
              <a:t> İşlemler – İtiraz </a:t>
            </a:r>
          </a:p>
          <a:p>
            <a:pPr marL="0" indent="0" algn="ctr">
              <a:buNone/>
            </a:pPr>
            <a:r>
              <a:rPr lang="tr-TR" sz="2400" b="1" dirty="0" smtClean="0">
                <a:solidFill>
                  <a:srgbClr val="C00000"/>
                </a:solidFill>
              </a:rPr>
              <a:t>(Madde 99)</a:t>
            </a:r>
            <a:endParaRPr lang="tr-TR" sz="2400" b="1" dirty="0">
              <a:solidFill>
                <a:srgbClr val="C00000"/>
              </a:solidFill>
            </a:endParaRPr>
          </a:p>
        </p:txBody>
      </p:sp>
      <p:sp>
        <p:nvSpPr>
          <p:cNvPr id="4" name="İçerik Yer Tutucusu 1"/>
          <p:cNvSpPr txBox="1">
            <a:spLocks/>
          </p:cNvSpPr>
          <p:nvPr/>
        </p:nvSpPr>
        <p:spPr>
          <a:xfrm>
            <a:off x="395536" y="1124744"/>
            <a:ext cx="8435280" cy="48245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2000" b="1" dirty="0">
                <a:solidFill>
                  <a:srgbClr val="FF0000"/>
                </a:solidFill>
              </a:rPr>
              <a:t>İtiraz işlemleri devam </a:t>
            </a:r>
            <a:r>
              <a:rPr lang="tr-TR" sz="2000" b="1" dirty="0" smtClean="0">
                <a:solidFill>
                  <a:srgbClr val="FF0000"/>
                </a:solidFill>
              </a:rPr>
              <a:t>ederken hangi durumlarda itiraz sahibi itirazını çekebilir?</a:t>
            </a:r>
          </a:p>
          <a:p>
            <a:pPr marL="0" indent="0">
              <a:buNone/>
            </a:pPr>
            <a:endParaRPr lang="tr-TR" sz="2000" dirty="0" smtClean="0"/>
          </a:p>
          <a:p>
            <a:pPr marL="0" indent="0">
              <a:buNone/>
            </a:pPr>
            <a:r>
              <a:rPr lang="tr-TR" sz="2000" dirty="0" smtClean="0"/>
              <a:t>İtiraz sahibi</a:t>
            </a:r>
          </a:p>
          <a:p>
            <a:endParaRPr lang="tr-TR" sz="2000" dirty="0"/>
          </a:p>
          <a:p>
            <a:pPr marL="0" indent="0">
              <a:buNone/>
            </a:pPr>
            <a:r>
              <a:rPr lang="tr-TR" sz="2000" dirty="0" smtClean="0"/>
              <a:t>a) </a:t>
            </a:r>
            <a:r>
              <a:rPr lang="tr-TR" sz="2000" dirty="0"/>
              <a:t>Patent sahibinin patent hakkından vazgeçmesi</a:t>
            </a:r>
          </a:p>
          <a:p>
            <a:pPr marL="0" indent="0">
              <a:buNone/>
            </a:pPr>
            <a:r>
              <a:rPr lang="tr-TR" sz="2000" dirty="0" smtClean="0"/>
              <a:t>b) </a:t>
            </a:r>
            <a:r>
              <a:rPr lang="tr-TR" sz="2000" dirty="0"/>
              <a:t>Yıllık ücretlerin 101. maddede öngörülen sürelerde </a:t>
            </a:r>
            <a:r>
              <a:rPr lang="tr-TR" sz="2000" dirty="0" smtClean="0"/>
              <a:t>ödenmemesi, nedeniyle patent hakkının sona ermesi durumunda </a:t>
            </a:r>
          </a:p>
          <a:p>
            <a:pPr marL="0" indent="0">
              <a:buNone/>
            </a:pPr>
            <a:endParaRPr lang="tr-TR" sz="2000" dirty="0" smtClean="0"/>
          </a:p>
          <a:p>
            <a:pPr marL="0" indent="0">
              <a:buNone/>
            </a:pPr>
            <a:r>
              <a:rPr lang="tr-TR" sz="2000" dirty="0" smtClean="0"/>
              <a:t>İtiraza Kurum </a:t>
            </a:r>
            <a:r>
              <a:rPr lang="tr-TR" sz="2000" dirty="0"/>
              <a:t>tarafından </a:t>
            </a:r>
            <a:r>
              <a:rPr lang="tr-TR" sz="2000" dirty="0" smtClean="0"/>
              <a:t>karar </a:t>
            </a:r>
            <a:r>
              <a:rPr lang="tr-TR" sz="2000" dirty="0"/>
              <a:t>vermeden önce </a:t>
            </a:r>
            <a:r>
              <a:rPr lang="tr-TR" sz="2000" dirty="0" smtClean="0"/>
              <a:t>geri </a:t>
            </a:r>
            <a:r>
              <a:rPr lang="tr-TR" sz="2000" dirty="0"/>
              <a:t>çekilebilir.</a:t>
            </a:r>
          </a:p>
          <a:p>
            <a:endParaRPr lang="tr-TR" sz="2000" dirty="0" smtClean="0"/>
          </a:p>
          <a:p>
            <a:r>
              <a:rPr lang="tr-TR" sz="2000" dirty="0" smtClean="0"/>
              <a:t>Kurulun, Kanunun 99 uncu maddesi uyarınca vereceği kararlara, Kanunun 100 üncü maddesi kapsamında itiraz edilemez.  </a:t>
            </a:r>
          </a:p>
        </p:txBody>
      </p:sp>
      <p:sp>
        <p:nvSpPr>
          <p:cNvPr id="3" name="Dikdörtgen 2"/>
          <p:cNvSpPr/>
          <p:nvPr/>
        </p:nvSpPr>
        <p:spPr>
          <a:xfrm>
            <a:off x="7120217" y="3723759"/>
            <a:ext cx="290464" cy="369332"/>
          </a:xfrm>
          <a:prstGeom prst="rect">
            <a:avLst/>
          </a:prstGeom>
        </p:spPr>
        <p:txBody>
          <a:bodyPr wrap="none">
            <a:spAutoFit/>
          </a:bodyPr>
          <a:lstStyle/>
          <a:p>
            <a:r>
              <a:rPr lang="tr-TR" dirty="0" smtClean="0"/>
              <a:t>  </a:t>
            </a:r>
            <a:endParaRPr lang="tr-TR" dirty="0"/>
          </a:p>
        </p:txBody>
      </p:sp>
    </p:spTree>
    <p:extLst>
      <p:ext uri="{BB962C8B-B14F-4D97-AF65-F5344CB8AC3E}">
        <p14:creationId xmlns="" xmlns:p14="http://schemas.microsoft.com/office/powerpoint/2010/main" val="33684752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51520" y="188640"/>
            <a:ext cx="7704856" cy="792088"/>
          </a:xfrm>
        </p:spPr>
        <p:txBody>
          <a:bodyPr>
            <a:noAutofit/>
          </a:bodyPr>
          <a:lstStyle/>
          <a:p>
            <a:pPr marL="0" indent="0" algn="ctr">
              <a:buNone/>
            </a:pPr>
            <a:r>
              <a:rPr lang="tr-TR" sz="2400" b="1" dirty="0" smtClean="0">
                <a:solidFill>
                  <a:srgbClr val="C00000"/>
                </a:solidFill>
              </a:rPr>
              <a:t>Kullanım Zorunluluğu</a:t>
            </a:r>
            <a:endParaRPr lang="tr-TR" sz="2400" b="1" dirty="0" smtClean="0">
              <a:solidFill>
                <a:srgbClr val="C00000"/>
              </a:solidFill>
            </a:endParaRPr>
          </a:p>
          <a:p>
            <a:pPr marL="0" indent="0" algn="ctr">
              <a:buNone/>
            </a:pPr>
            <a:r>
              <a:rPr lang="tr-TR" sz="2400" b="1" dirty="0" smtClean="0">
                <a:solidFill>
                  <a:srgbClr val="C00000"/>
                </a:solidFill>
              </a:rPr>
              <a:t>(Madde </a:t>
            </a:r>
            <a:r>
              <a:rPr lang="tr-TR" sz="2400" b="1" dirty="0" smtClean="0">
                <a:solidFill>
                  <a:srgbClr val="C00000"/>
                </a:solidFill>
              </a:rPr>
              <a:t>130, Yönetmelik Madde 117 (7) (8))</a:t>
            </a:r>
            <a:endParaRPr lang="tr-TR" sz="2400" b="1" dirty="0">
              <a:solidFill>
                <a:srgbClr val="C00000"/>
              </a:solidFill>
            </a:endParaRPr>
          </a:p>
        </p:txBody>
      </p:sp>
      <p:sp>
        <p:nvSpPr>
          <p:cNvPr id="4" name="İçerik Yer Tutucusu 1"/>
          <p:cNvSpPr txBox="1">
            <a:spLocks/>
          </p:cNvSpPr>
          <p:nvPr/>
        </p:nvSpPr>
        <p:spPr>
          <a:xfrm>
            <a:off x="251520" y="1052736"/>
            <a:ext cx="8435280" cy="504056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800" b="1" dirty="0" smtClean="0"/>
              <a:t>Patent sahibi patentle korunan buluşunu kullanmak zorundadır.</a:t>
            </a:r>
          </a:p>
          <a:p>
            <a:pPr marL="0" indent="0">
              <a:buNone/>
            </a:pPr>
            <a:endParaRPr lang="tr-TR" sz="1800" dirty="0" smtClean="0"/>
          </a:p>
          <a:p>
            <a:pPr marL="0" indent="0">
              <a:buNone/>
            </a:pPr>
            <a:r>
              <a:rPr lang="tr-TR" sz="1800" dirty="0" smtClean="0"/>
              <a:t>Kullanımın değerlendirilmesinde Pazar şartları ve patent sahibinin kontrolü ve iradesi dışındaki kalan durumlar dikkate alınır. </a:t>
            </a:r>
          </a:p>
          <a:p>
            <a:pPr marL="0" indent="0">
              <a:buNone/>
            </a:pPr>
            <a:endParaRPr lang="tr-TR" sz="1800" dirty="0" smtClean="0"/>
          </a:p>
          <a:p>
            <a:pPr marL="0" indent="0">
              <a:buNone/>
            </a:pPr>
            <a:r>
              <a:rPr lang="tr-TR" sz="1800" dirty="0" smtClean="0"/>
              <a:t>Kullanım beyanını  patent tescil kararının Bültende yayınlanmasından itibaren 3 yıl veya başvuru tarihinden itibaren 4 yıllık süreden hangisi daha geç bitiyorsa bu tarihe kadar gerçekleştirmelidir. </a:t>
            </a:r>
          </a:p>
          <a:p>
            <a:pPr marL="0" indent="0">
              <a:buNone/>
            </a:pPr>
            <a:endParaRPr lang="tr-TR" sz="1800" dirty="0" smtClean="0"/>
          </a:p>
          <a:p>
            <a:pPr marL="0" indent="0">
              <a:buNone/>
            </a:pPr>
            <a:r>
              <a:rPr lang="tr-TR" sz="1800" dirty="0" smtClean="0"/>
              <a:t>Ancak objektif nitelik taşıyan  içinde, ruhsatlandırma, standartlara uygunluk, değişik alanlarda yeni uygulamaların yapılmasına ihtiyaç duyulma gibi teknik veya ekonomik veya hukuki sebepler de kabul edilerek kullanım zorunluluğunun ortadan kalkması söz konusudur.</a:t>
            </a:r>
          </a:p>
          <a:p>
            <a:pPr marL="0" indent="0">
              <a:buNone/>
            </a:pPr>
            <a:r>
              <a:rPr lang="tr-TR" sz="1800" dirty="0" smtClean="0"/>
              <a:t>Kullanımın </a:t>
            </a:r>
            <a:r>
              <a:rPr lang="tr-TR" sz="1800" dirty="0" err="1" smtClean="0"/>
              <a:t>yeya</a:t>
            </a:r>
            <a:r>
              <a:rPr lang="tr-TR" sz="1800" dirty="0" smtClean="0"/>
              <a:t> kullanımın yukarda belirtilen objektif nedenlerden dolayı yapılamadığına dair  kullanamama beyanı  yukarıda belirtilen süreler içinde yapılır. Bu</a:t>
            </a:r>
            <a:r>
              <a:rPr lang="tr-TR" sz="1800" dirty="0" smtClean="0"/>
              <a:t> süre içinde kullanım ile ilgili beyan Kuruma sunulmadığı takdirde bu patentler Bültende yayınlanır.   </a:t>
            </a:r>
            <a:endParaRPr lang="tr-TR" sz="1800" dirty="0" smtClean="0"/>
          </a:p>
          <a:p>
            <a:pPr lvl="1"/>
            <a:endParaRPr lang="tr-TR" sz="1800" dirty="0" smtClean="0"/>
          </a:p>
          <a:p>
            <a:pPr lvl="1"/>
            <a:endParaRPr lang="tr-TR" sz="1800" dirty="0"/>
          </a:p>
        </p:txBody>
      </p:sp>
      <p:pic>
        <p:nvPicPr>
          <p:cNvPr id="1026" name="Picture 2"/>
          <p:cNvPicPr>
            <a:picLocks noChangeAspect="1" noChangeArrowheads="1"/>
          </p:cNvPicPr>
          <p:nvPr/>
        </p:nvPicPr>
        <p:blipFill>
          <a:blip r:embed="rId2" cstate="print"/>
          <a:srcRect/>
          <a:stretch>
            <a:fillRect/>
          </a:stretch>
        </p:blipFill>
        <p:spPr bwMode="auto">
          <a:xfrm>
            <a:off x="179512" y="6165304"/>
            <a:ext cx="8610600" cy="514350"/>
          </a:xfrm>
          <a:prstGeom prst="rect">
            <a:avLst/>
          </a:prstGeom>
          <a:noFill/>
          <a:ln w="9525">
            <a:noFill/>
            <a:miter lim="800000"/>
            <a:headEnd/>
            <a:tailEnd/>
          </a:ln>
        </p:spPr>
      </p:pic>
    </p:spTree>
    <p:extLst>
      <p:ext uri="{BB962C8B-B14F-4D97-AF65-F5344CB8AC3E}">
        <p14:creationId xmlns="" xmlns:p14="http://schemas.microsoft.com/office/powerpoint/2010/main" val="13880029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987564" y="4725144"/>
            <a:ext cx="5909591" cy="1709805"/>
          </a:xfrm>
          <a:prstGeom prst="rect">
            <a:avLst/>
          </a:prstGeom>
          <a:pattFill prst="smGrid">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İçerik Yer Tutucusu 1"/>
          <p:cNvSpPr>
            <a:spLocks noGrp="1"/>
          </p:cNvSpPr>
          <p:nvPr>
            <p:ph idx="1"/>
          </p:nvPr>
        </p:nvSpPr>
        <p:spPr>
          <a:xfrm>
            <a:off x="397044" y="260648"/>
            <a:ext cx="6192688" cy="576064"/>
          </a:xfrm>
        </p:spPr>
        <p:txBody>
          <a:bodyPr>
            <a:noAutofit/>
          </a:bodyPr>
          <a:lstStyle/>
          <a:p>
            <a:pPr marL="0" indent="0" algn="ctr">
              <a:buNone/>
            </a:pPr>
            <a:r>
              <a:rPr lang="tr-TR" sz="2400" b="1" dirty="0" smtClean="0">
                <a:solidFill>
                  <a:srgbClr val="C00000"/>
                </a:solidFill>
              </a:rPr>
              <a:t>Patent Hakkının Hükümsüz Kılınması</a:t>
            </a:r>
          </a:p>
          <a:p>
            <a:pPr marL="0" indent="0" algn="ctr">
              <a:buNone/>
            </a:pPr>
            <a:r>
              <a:rPr lang="tr-TR" sz="2400" b="1" dirty="0" smtClean="0">
                <a:solidFill>
                  <a:srgbClr val="C00000"/>
                </a:solidFill>
              </a:rPr>
              <a:t>(Madde 138)</a:t>
            </a:r>
            <a:endParaRPr lang="tr-TR" sz="2400" b="1" dirty="0">
              <a:solidFill>
                <a:srgbClr val="C00000"/>
              </a:solidFill>
            </a:endParaRPr>
          </a:p>
        </p:txBody>
      </p:sp>
      <p:sp>
        <p:nvSpPr>
          <p:cNvPr id="4" name="İçerik Yer Tutucusu 1"/>
          <p:cNvSpPr txBox="1">
            <a:spLocks/>
          </p:cNvSpPr>
          <p:nvPr/>
        </p:nvSpPr>
        <p:spPr>
          <a:xfrm>
            <a:off x="611560" y="1102165"/>
            <a:ext cx="8435280" cy="3744416"/>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tr-TR" sz="1600" dirty="0" smtClean="0"/>
              <a:t>Kurumun Nihai Kararından sonra doğrudan Mahkemelere  açılabilir.</a:t>
            </a:r>
          </a:p>
          <a:p>
            <a:endParaRPr lang="tr-TR" sz="1600" dirty="0" smtClean="0"/>
          </a:p>
          <a:p>
            <a:r>
              <a:rPr lang="tr-TR" sz="1600" dirty="0" smtClean="0"/>
              <a:t>Kimler Hükümsüzlük davası açabilir? (6)</a:t>
            </a:r>
          </a:p>
          <a:p>
            <a:pPr lvl="1"/>
            <a:r>
              <a:rPr lang="tr-TR" sz="1600" dirty="0" smtClean="0"/>
              <a:t>Menfaati olanlar </a:t>
            </a:r>
          </a:p>
          <a:p>
            <a:pPr lvl="1"/>
            <a:r>
              <a:rPr lang="tr-TR" sz="1600" dirty="0" smtClean="0"/>
              <a:t>Cumhuriyet Savcıları</a:t>
            </a:r>
          </a:p>
          <a:p>
            <a:pPr lvl="1"/>
            <a:r>
              <a:rPr lang="tr-TR" sz="1600" dirty="0" smtClean="0"/>
              <a:t>İlgili Kamu Kurum ve Kuruluşları ile  </a:t>
            </a:r>
          </a:p>
          <a:p>
            <a:pPr lvl="1"/>
            <a:r>
              <a:rPr lang="tr-TR" sz="1600" dirty="0"/>
              <a:t>p</a:t>
            </a:r>
            <a:r>
              <a:rPr lang="tr-TR" sz="1600" dirty="0" smtClean="0"/>
              <a:t>atent sahibinin patent isteme hakkına sahip olmadığı nedeniyle, buluşu yapan veya halefleri tarafından  </a:t>
            </a:r>
          </a:p>
          <a:p>
            <a:pPr marL="457200" lvl="1" indent="0">
              <a:buNone/>
            </a:pPr>
            <a:r>
              <a:rPr lang="tr-TR" sz="1600" dirty="0" smtClean="0"/>
              <a:t>hükümsüzlük davası açılabilir </a:t>
            </a:r>
          </a:p>
          <a:p>
            <a:pPr marL="0" indent="0">
              <a:buNone/>
            </a:pPr>
            <a:endParaRPr lang="tr-TR" sz="1600" dirty="0" smtClean="0"/>
          </a:p>
          <a:p>
            <a:r>
              <a:rPr lang="tr-TR" sz="1600" dirty="0" smtClean="0"/>
              <a:t>Hükümsüzlük davası ne zaman açılabilir? (5)</a:t>
            </a:r>
          </a:p>
          <a:p>
            <a:pPr lvl="1"/>
            <a:r>
              <a:rPr lang="tr-TR" sz="1600" dirty="0" smtClean="0"/>
              <a:t>Patentin koruma süresi boyunca veya hakkın sona ermesini izleyen beş yıl içinde, </a:t>
            </a:r>
            <a:r>
              <a:rPr lang="tr-TR" sz="1600" b="1" dirty="0" smtClean="0"/>
              <a:t>sicile kayıtlı patent sahibine karşı </a:t>
            </a:r>
            <a:r>
              <a:rPr lang="tr-TR" sz="1600" dirty="0" smtClean="0"/>
              <a:t>açılabilir</a:t>
            </a:r>
          </a:p>
          <a:p>
            <a:pPr lvl="1"/>
            <a:endParaRPr lang="tr-TR" sz="1600" dirty="0" smtClean="0"/>
          </a:p>
          <a:p>
            <a:pPr lvl="1"/>
            <a:endParaRPr lang="tr-TR" sz="1600" dirty="0" smtClean="0"/>
          </a:p>
          <a:p>
            <a:pPr lvl="1"/>
            <a:endParaRPr lang="tr-TR" sz="1600" dirty="0"/>
          </a:p>
        </p:txBody>
      </p:sp>
      <p:cxnSp>
        <p:nvCxnSpPr>
          <p:cNvPr id="5" name="Düz Ok Bağlayıcısı 4"/>
          <p:cNvCxnSpPr/>
          <p:nvPr/>
        </p:nvCxnSpPr>
        <p:spPr>
          <a:xfrm flipV="1">
            <a:off x="971600" y="5733256"/>
            <a:ext cx="6696743" cy="1548"/>
          </a:xfrm>
          <a:prstGeom prst="straightConnector1">
            <a:avLst/>
          </a:prstGeom>
          <a:ln w="28575">
            <a:solidFill>
              <a:schemeClr val="tx1"/>
            </a:solidFill>
            <a:prstDash val="solid"/>
            <a:headEnd type="oval"/>
            <a:tailEnd type="triangle"/>
          </a:ln>
        </p:spPr>
        <p:style>
          <a:lnRef idx="1">
            <a:schemeClr val="accent1"/>
          </a:lnRef>
          <a:fillRef idx="0">
            <a:schemeClr val="accent1"/>
          </a:fillRef>
          <a:effectRef idx="0">
            <a:schemeClr val="accent1"/>
          </a:effectRef>
          <a:fontRef idx="minor">
            <a:schemeClr val="tx1"/>
          </a:fontRef>
        </p:style>
      </p:cxnSp>
      <p:sp>
        <p:nvSpPr>
          <p:cNvPr id="6" name="Sağ Ayraç 5"/>
          <p:cNvSpPr/>
          <p:nvPr/>
        </p:nvSpPr>
        <p:spPr>
          <a:xfrm rot="16200000">
            <a:off x="2626906" y="3584895"/>
            <a:ext cx="433807" cy="3744418"/>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7" name="İçerik Yer Tutucusu 1"/>
          <p:cNvSpPr txBox="1">
            <a:spLocks/>
          </p:cNvSpPr>
          <p:nvPr/>
        </p:nvSpPr>
        <p:spPr>
          <a:xfrm>
            <a:off x="1266055" y="4827934"/>
            <a:ext cx="3155507" cy="311910"/>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Patentin Koruma süresi</a:t>
            </a:r>
          </a:p>
        </p:txBody>
      </p:sp>
      <p:sp>
        <p:nvSpPr>
          <p:cNvPr id="8" name="Sağ Ayraç 7"/>
          <p:cNvSpPr/>
          <p:nvPr/>
        </p:nvSpPr>
        <p:spPr>
          <a:xfrm rot="16200000">
            <a:off x="5576672" y="4369489"/>
            <a:ext cx="452230" cy="2156807"/>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9" name="İçerik Yer Tutucusu 1"/>
          <p:cNvSpPr txBox="1">
            <a:spLocks/>
          </p:cNvSpPr>
          <p:nvPr/>
        </p:nvSpPr>
        <p:spPr>
          <a:xfrm>
            <a:off x="5468439" y="4874090"/>
            <a:ext cx="668695" cy="36611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200" b="1" dirty="0" smtClean="0"/>
              <a:t>+ 5 Yıl</a:t>
            </a:r>
          </a:p>
        </p:txBody>
      </p:sp>
      <p:sp>
        <p:nvSpPr>
          <p:cNvPr id="10" name="İçerik Yer Tutucusu 1"/>
          <p:cNvSpPr txBox="1">
            <a:spLocks/>
          </p:cNvSpPr>
          <p:nvPr/>
        </p:nvSpPr>
        <p:spPr>
          <a:xfrm>
            <a:off x="539552" y="5796304"/>
            <a:ext cx="1077456" cy="311910"/>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Başvuru </a:t>
            </a:r>
            <a:r>
              <a:rPr lang="tr-TR" sz="1400" b="1" dirty="0" err="1" smtClean="0"/>
              <a:t>Trh</a:t>
            </a:r>
            <a:endParaRPr lang="tr-TR" sz="1400" b="1" dirty="0" smtClean="0"/>
          </a:p>
        </p:txBody>
      </p:sp>
      <p:cxnSp>
        <p:nvCxnSpPr>
          <p:cNvPr id="11" name="Düz Bağlayıcı 10"/>
          <p:cNvCxnSpPr/>
          <p:nvPr/>
        </p:nvCxnSpPr>
        <p:spPr>
          <a:xfrm flipH="1">
            <a:off x="6889555" y="4725144"/>
            <a:ext cx="3885" cy="1709806"/>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9428843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548680"/>
            <a:ext cx="7704856" cy="792088"/>
          </a:xfrm>
        </p:spPr>
        <p:txBody>
          <a:bodyPr>
            <a:noAutofit/>
          </a:bodyPr>
          <a:lstStyle/>
          <a:p>
            <a:pPr marL="0" indent="0" algn="ctr">
              <a:buNone/>
            </a:pPr>
            <a:r>
              <a:rPr lang="tr-TR" sz="2400" b="1" dirty="0" smtClean="0">
                <a:solidFill>
                  <a:srgbClr val="C00000"/>
                </a:solidFill>
              </a:rPr>
              <a:t>Hangi durumlarda Mahkeme patenti hükümsüz kılar?</a:t>
            </a:r>
          </a:p>
          <a:p>
            <a:pPr marL="0" indent="0" algn="ctr">
              <a:buNone/>
            </a:pPr>
            <a:r>
              <a:rPr lang="tr-TR" sz="2400" b="1" dirty="0" smtClean="0">
                <a:solidFill>
                  <a:srgbClr val="C00000"/>
                </a:solidFill>
              </a:rPr>
              <a:t>(Madde 138, (1))</a:t>
            </a:r>
            <a:endParaRPr lang="tr-TR" sz="2400" b="1" dirty="0">
              <a:solidFill>
                <a:srgbClr val="C00000"/>
              </a:solidFill>
            </a:endParaRPr>
          </a:p>
        </p:txBody>
      </p:sp>
      <p:sp>
        <p:nvSpPr>
          <p:cNvPr id="4" name="İçerik Yer Tutucusu 1"/>
          <p:cNvSpPr txBox="1">
            <a:spLocks/>
          </p:cNvSpPr>
          <p:nvPr/>
        </p:nvSpPr>
        <p:spPr>
          <a:xfrm>
            <a:off x="354360" y="1556792"/>
            <a:ext cx="8435280" cy="2736304"/>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2000" b="1" dirty="0" smtClean="0">
                <a:solidFill>
                  <a:srgbClr val="FF0000"/>
                </a:solidFill>
              </a:rPr>
              <a:t>a) </a:t>
            </a:r>
            <a:r>
              <a:rPr lang="tr-TR" sz="2000" dirty="0" smtClean="0"/>
              <a:t>Patent konusunun 82 </a:t>
            </a:r>
            <a:r>
              <a:rPr lang="tr-TR" sz="2000" dirty="0" err="1" smtClean="0"/>
              <a:t>nci</a:t>
            </a:r>
            <a:r>
              <a:rPr lang="tr-TR" sz="2000" dirty="0" smtClean="0"/>
              <a:t> ve 83 üncü maddelere göre </a:t>
            </a:r>
            <a:r>
              <a:rPr lang="tr-TR" sz="2000" b="1" dirty="0" smtClean="0"/>
              <a:t>patent verilebilirlik şartlarını taşımıyorsa </a:t>
            </a:r>
          </a:p>
          <a:p>
            <a:pPr marL="0" indent="0">
              <a:buNone/>
            </a:pPr>
            <a:r>
              <a:rPr lang="tr-TR" sz="2000" b="1" dirty="0" smtClean="0">
                <a:solidFill>
                  <a:srgbClr val="FF0000"/>
                </a:solidFill>
              </a:rPr>
              <a:t>b) </a:t>
            </a:r>
            <a:r>
              <a:rPr lang="tr-TR" sz="2000" dirty="0" smtClean="0"/>
              <a:t>Buluş 92 </a:t>
            </a:r>
            <a:r>
              <a:rPr lang="tr-TR" sz="2000" dirty="0" err="1" smtClean="0"/>
              <a:t>nci</a:t>
            </a:r>
            <a:r>
              <a:rPr lang="tr-TR" sz="2000" dirty="0" smtClean="0"/>
              <a:t> maddenin 1., 2. ve 3. fıkraları uyarınca </a:t>
            </a:r>
            <a:r>
              <a:rPr lang="tr-TR" sz="2000" b="1" dirty="0" smtClean="0"/>
              <a:t>yeteri kadar açıklanmamışsa</a:t>
            </a:r>
            <a:r>
              <a:rPr lang="tr-TR" sz="2000" dirty="0" smtClean="0"/>
              <a:t>, </a:t>
            </a:r>
          </a:p>
          <a:p>
            <a:pPr marL="0" indent="0">
              <a:buNone/>
            </a:pPr>
            <a:r>
              <a:rPr lang="tr-TR" sz="2000" b="1" dirty="0" smtClean="0">
                <a:solidFill>
                  <a:srgbClr val="FF0000"/>
                </a:solidFill>
              </a:rPr>
              <a:t>c) </a:t>
            </a:r>
            <a:r>
              <a:rPr lang="tr-TR" sz="2000" b="1" dirty="0" smtClean="0"/>
              <a:t>Kapsam aşımı durumunda   </a:t>
            </a:r>
          </a:p>
          <a:p>
            <a:pPr marL="0" indent="0">
              <a:buNone/>
            </a:pPr>
            <a:r>
              <a:rPr lang="tr-TR" sz="2000" b="1" dirty="0" smtClean="0">
                <a:solidFill>
                  <a:srgbClr val="FF0000"/>
                </a:solidFill>
              </a:rPr>
              <a:t>ç) </a:t>
            </a:r>
            <a:r>
              <a:rPr lang="tr-TR" sz="2000" dirty="0" smtClean="0"/>
              <a:t>Patent sahibinin </a:t>
            </a:r>
            <a:r>
              <a:rPr lang="tr-TR" sz="2000" b="1" dirty="0" smtClean="0"/>
              <a:t>patent isteme hakkına sahip olmadığı ispat edilmişse</a:t>
            </a:r>
            <a:r>
              <a:rPr lang="tr-TR" sz="2000" dirty="0" smtClean="0"/>
              <a:t>,</a:t>
            </a:r>
          </a:p>
          <a:p>
            <a:pPr marL="0" indent="0">
              <a:buNone/>
            </a:pPr>
            <a:r>
              <a:rPr lang="tr-TR" sz="2000" b="1" dirty="0" smtClean="0">
                <a:solidFill>
                  <a:srgbClr val="FF0000"/>
                </a:solidFill>
              </a:rPr>
              <a:t>d) </a:t>
            </a:r>
            <a:r>
              <a:rPr lang="tr-TR" sz="2000" dirty="0" smtClean="0"/>
              <a:t>Patentin sağladığı </a:t>
            </a:r>
            <a:r>
              <a:rPr lang="tr-TR" sz="2000" b="1" dirty="0" smtClean="0"/>
              <a:t>koruma  kapsamı aşılmışsa</a:t>
            </a:r>
            <a:r>
              <a:rPr lang="tr-TR" sz="2000" dirty="0" smtClean="0"/>
              <a:t>, </a:t>
            </a:r>
          </a:p>
          <a:p>
            <a:pPr marL="0" indent="0">
              <a:buNone/>
            </a:pPr>
            <a:endParaRPr lang="tr-TR" sz="2000" dirty="0" smtClean="0"/>
          </a:p>
          <a:p>
            <a:pPr marL="0" indent="0">
              <a:buNone/>
            </a:pPr>
            <a:r>
              <a:rPr lang="tr-TR" sz="2000" dirty="0" smtClean="0"/>
              <a:t>Mahkeme patenti hükümsüz kılar</a:t>
            </a:r>
            <a:endParaRPr lang="tr-TR" sz="1600" dirty="0" smtClean="0"/>
          </a:p>
          <a:p>
            <a:pPr lvl="1"/>
            <a:endParaRPr lang="tr-TR" sz="1600" dirty="0" smtClean="0"/>
          </a:p>
          <a:p>
            <a:pPr lvl="1"/>
            <a:endParaRPr lang="tr-TR" sz="1600" dirty="0"/>
          </a:p>
        </p:txBody>
      </p:sp>
    </p:spTree>
    <p:extLst>
      <p:ext uri="{BB962C8B-B14F-4D97-AF65-F5344CB8AC3E}">
        <p14:creationId xmlns="" xmlns:p14="http://schemas.microsoft.com/office/powerpoint/2010/main" val="13880029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79512" y="332656"/>
            <a:ext cx="6696744" cy="792088"/>
          </a:xfrm>
        </p:spPr>
        <p:txBody>
          <a:bodyPr>
            <a:noAutofit/>
          </a:bodyPr>
          <a:lstStyle/>
          <a:p>
            <a:pPr marL="0" indent="0" algn="ctr">
              <a:buNone/>
            </a:pPr>
            <a:r>
              <a:rPr lang="tr-TR" sz="2000" b="1" dirty="0" smtClean="0">
                <a:solidFill>
                  <a:srgbClr val="C00000"/>
                </a:solidFill>
              </a:rPr>
              <a:t>Mahkemenin hükümsüzlük talebine ilişkin karar veremeyeceği durumlar (Madde 138 (2))</a:t>
            </a:r>
          </a:p>
        </p:txBody>
      </p:sp>
      <p:sp>
        <p:nvSpPr>
          <p:cNvPr id="4" name="İçerik Yer Tutucusu 1"/>
          <p:cNvSpPr txBox="1">
            <a:spLocks/>
          </p:cNvSpPr>
          <p:nvPr/>
        </p:nvSpPr>
        <p:spPr>
          <a:xfrm>
            <a:off x="764724" y="872716"/>
            <a:ext cx="8435280" cy="51125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500" dirty="0" smtClean="0"/>
              <a:t>Mahkeme</a:t>
            </a:r>
          </a:p>
          <a:p>
            <a:pPr>
              <a:buFontTx/>
              <a:buChar char="-"/>
            </a:pPr>
            <a:r>
              <a:rPr lang="tr-TR" sz="1500" dirty="0" smtClean="0"/>
              <a:t>Verilen bir patente ilişkin 6 aylık itiraz süresi içinde itiraz gelmediğinde Kurum tarafından </a:t>
            </a:r>
            <a:r>
              <a:rPr lang="tr-TR" sz="1500" b="1" dirty="0" smtClean="0"/>
              <a:t>nihai karar verilip Bültende yayınlanmadan önce </a:t>
            </a:r>
          </a:p>
          <a:p>
            <a:pPr marL="0" indent="0">
              <a:buNone/>
            </a:pPr>
            <a:r>
              <a:rPr lang="tr-TR" sz="1500" dirty="0" smtClean="0"/>
              <a:t>veya</a:t>
            </a:r>
          </a:p>
          <a:p>
            <a:pPr>
              <a:buFontTx/>
              <a:buChar char="-"/>
            </a:pPr>
            <a:r>
              <a:rPr lang="tr-TR" sz="1500" b="1" dirty="0" smtClean="0"/>
              <a:t>İtiraz gelmişse, </a:t>
            </a:r>
            <a:r>
              <a:rPr lang="tr-TR" sz="1500" dirty="0" smtClean="0"/>
              <a:t>itiraza göre inceleme yapıldıktan sonra </a:t>
            </a:r>
            <a:r>
              <a:rPr lang="tr-TR" sz="1500" b="1" dirty="0" smtClean="0"/>
              <a:t>Kurumun vereceği nihai kararının Bültende yayınlanmasından önce </a:t>
            </a:r>
          </a:p>
          <a:p>
            <a:pPr marL="0" indent="0">
              <a:buNone/>
            </a:pPr>
            <a:endParaRPr lang="tr-TR" sz="1500" dirty="0" smtClean="0"/>
          </a:p>
          <a:p>
            <a:pPr marL="0" indent="0">
              <a:buNone/>
            </a:pPr>
            <a:r>
              <a:rPr lang="tr-TR" sz="1500" dirty="0" smtClean="0"/>
              <a:t>Hükümsüzlük nedeninin </a:t>
            </a:r>
          </a:p>
          <a:p>
            <a:pPr>
              <a:buFontTx/>
              <a:buChar char="-"/>
            </a:pPr>
            <a:r>
              <a:rPr lang="tr-TR" sz="1500" dirty="0" err="1" smtClean="0"/>
              <a:t>patentlenebilirlik</a:t>
            </a:r>
            <a:r>
              <a:rPr lang="tr-TR" sz="1500" dirty="0" smtClean="0"/>
              <a:t> şartlarını taşımaması, </a:t>
            </a:r>
          </a:p>
          <a:p>
            <a:pPr>
              <a:buFontTx/>
              <a:buChar char="-"/>
            </a:pPr>
            <a:r>
              <a:rPr lang="tr-TR" sz="1500" dirty="0" smtClean="0"/>
              <a:t>yeterince açıklanmamış olması veya </a:t>
            </a:r>
          </a:p>
          <a:p>
            <a:pPr>
              <a:buFontTx/>
              <a:buChar char="-"/>
            </a:pPr>
            <a:r>
              <a:rPr lang="tr-TR" sz="1500" dirty="0" smtClean="0"/>
              <a:t>kapsam aşımı olması durumunda</a:t>
            </a:r>
          </a:p>
          <a:p>
            <a:pPr marL="0" indent="0">
              <a:buNone/>
            </a:pPr>
            <a:r>
              <a:rPr lang="tr-TR" sz="1500" dirty="0" smtClean="0"/>
              <a:t> Mahkeme hükümsüzlük talebine ilişkin karar veremez. </a:t>
            </a:r>
          </a:p>
          <a:p>
            <a:pPr marL="0" indent="0">
              <a:buNone/>
            </a:pPr>
            <a:endParaRPr lang="tr-TR" sz="1500" dirty="0" smtClean="0"/>
          </a:p>
          <a:p>
            <a:pPr marL="0" indent="0">
              <a:buNone/>
            </a:pPr>
            <a:r>
              <a:rPr lang="tr-TR" sz="1500" dirty="0" smtClean="0"/>
              <a:t>- Hükümsüzlük sadece patentin sadece bir bölümüne ilişkin ise, ilgili istemler iptal edilerek kısmı hükümsüzlük kararı verilir.  </a:t>
            </a:r>
            <a:r>
              <a:rPr lang="tr-TR" sz="1500" b="1" dirty="0" smtClean="0"/>
              <a:t>Bir istemin kısmen hükümsüzlüğüne karar verilemez</a:t>
            </a:r>
            <a:r>
              <a:rPr lang="tr-TR" sz="1500" dirty="0" smtClean="0"/>
              <a:t>.  Geri kalan istemler geçerliliğini sürdürür.</a:t>
            </a:r>
          </a:p>
          <a:p>
            <a:pPr marL="0" indent="0">
              <a:buNone/>
            </a:pPr>
            <a:endParaRPr lang="tr-TR" sz="1500" dirty="0"/>
          </a:p>
          <a:p>
            <a:pPr marL="0" indent="0">
              <a:buNone/>
            </a:pPr>
            <a:r>
              <a:rPr lang="tr-TR" sz="1500" dirty="0" smtClean="0"/>
              <a:t>Bir bağımsız istemin hükümsüz kılınması halinde, bu isteme bağımlı istemler ayrı ayrı </a:t>
            </a:r>
            <a:r>
              <a:rPr lang="tr-TR" sz="1500" dirty="0" err="1" smtClean="0"/>
              <a:t>patentlenebilirlik</a:t>
            </a:r>
            <a:r>
              <a:rPr lang="tr-TR" sz="1500" dirty="0" smtClean="0"/>
              <a:t> açısından yeniden incelenir. Eğer </a:t>
            </a:r>
            <a:r>
              <a:rPr lang="tr-TR" sz="1500" dirty="0" err="1" smtClean="0"/>
              <a:t>patentlenebilirlik</a:t>
            </a:r>
            <a:r>
              <a:rPr lang="tr-TR" sz="1500" dirty="0" smtClean="0"/>
              <a:t> şartlarına sahip değilse, bu bağlı istemler de hükümsüz kılınır.</a:t>
            </a:r>
            <a:endParaRPr lang="tr-TR" sz="1500" dirty="0"/>
          </a:p>
          <a:p>
            <a:pPr marL="0" indent="0">
              <a:buNone/>
            </a:pPr>
            <a:endParaRPr lang="tr-TR" sz="1500" dirty="0" smtClean="0"/>
          </a:p>
          <a:p>
            <a:pPr lvl="1"/>
            <a:endParaRPr lang="tr-TR" sz="1500" dirty="0"/>
          </a:p>
        </p:txBody>
      </p:sp>
    </p:spTree>
    <p:extLst>
      <p:ext uri="{BB962C8B-B14F-4D97-AF65-F5344CB8AC3E}">
        <p14:creationId xmlns="" xmlns:p14="http://schemas.microsoft.com/office/powerpoint/2010/main" val="9976780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548680"/>
            <a:ext cx="7704856" cy="792088"/>
          </a:xfrm>
        </p:spPr>
        <p:txBody>
          <a:bodyPr>
            <a:noAutofit/>
          </a:bodyPr>
          <a:lstStyle/>
          <a:p>
            <a:pPr marL="0" indent="0" algn="ctr">
              <a:buNone/>
            </a:pPr>
            <a:r>
              <a:rPr lang="tr-TR" sz="2400" b="1" dirty="0" smtClean="0">
                <a:solidFill>
                  <a:srgbClr val="C00000"/>
                </a:solidFill>
              </a:rPr>
              <a:t>Patentin Hükümsüzlüğünün etkisi</a:t>
            </a:r>
          </a:p>
          <a:p>
            <a:pPr marL="0" indent="0" algn="ctr">
              <a:buNone/>
            </a:pPr>
            <a:r>
              <a:rPr lang="tr-TR" sz="2400" b="1" dirty="0" smtClean="0">
                <a:solidFill>
                  <a:srgbClr val="C00000"/>
                </a:solidFill>
              </a:rPr>
              <a:t>(Madde 139)</a:t>
            </a:r>
          </a:p>
        </p:txBody>
      </p:sp>
      <p:sp>
        <p:nvSpPr>
          <p:cNvPr id="4" name="İçerik Yer Tutucusu 1"/>
          <p:cNvSpPr txBox="1">
            <a:spLocks/>
          </p:cNvSpPr>
          <p:nvPr/>
        </p:nvSpPr>
        <p:spPr>
          <a:xfrm>
            <a:off x="354360" y="1556792"/>
            <a:ext cx="8435280" cy="7200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Tx/>
              <a:buChar char="-"/>
            </a:pPr>
            <a:r>
              <a:rPr lang="tr-TR" sz="2000" dirty="0" smtClean="0"/>
              <a:t>Patentin hükümsüz kılınmasına karar verildiğinde, kararın sonuçları geçmişe dönük olarak etkili olur ve patent hakkı hiç doğmamış gibi kabul edilir. </a:t>
            </a:r>
            <a:endParaRPr lang="tr-TR" sz="2000" dirty="0"/>
          </a:p>
          <a:p>
            <a:pPr marL="0" indent="0">
              <a:buNone/>
            </a:pPr>
            <a:endParaRPr lang="tr-TR" sz="1600" dirty="0" smtClean="0"/>
          </a:p>
        </p:txBody>
      </p:sp>
      <p:sp>
        <p:nvSpPr>
          <p:cNvPr id="5" name="İçerik Yer Tutucusu 1"/>
          <p:cNvSpPr txBox="1">
            <a:spLocks/>
          </p:cNvSpPr>
          <p:nvPr/>
        </p:nvSpPr>
        <p:spPr>
          <a:xfrm>
            <a:off x="719572" y="2852936"/>
            <a:ext cx="7704856" cy="13681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tr-TR" sz="2400" b="1" dirty="0" smtClean="0">
                <a:solidFill>
                  <a:srgbClr val="C00000"/>
                </a:solidFill>
              </a:rPr>
              <a:t>Geçmişe dönük etkisinin olmadığı durumlar</a:t>
            </a:r>
          </a:p>
          <a:p>
            <a:pPr marL="0" indent="0" algn="ctr">
              <a:buFont typeface="Arial" panose="020B0604020202020204" pitchFamily="34" charset="0"/>
              <a:buNone/>
            </a:pPr>
            <a:r>
              <a:rPr lang="tr-TR" sz="2400" b="1" dirty="0" smtClean="0">
                <a:solidFill>
                  <a:srgbClr val="C00000"/>
                </a:solidFill>
              </a:rPr>
              <a:t>(ağır ihmal ve kötü niyet yoksa)</a:t>
            </a:r>
          </a:p>
          <a:p>
            <a:pPr marL="0" indent="0" algn="ctr">
              <a:buFont typeface="Arial" panose="020B0604020202020204" pitchFamily="34" charset="0"/>
              <a:buNone/>
            </a:pPr>
            <a:r>
              <a:rPr lang="tr-TR" sz="2400" b="1" dirty="0" smtClean="0">
                <a:solidFill>
                  <a:srgbClr val="C00000"/>
                </a:solidFill>
              </a:rPr>
              <a:t>(Madde 139)</a:t>
            </a:r>
          </a:p>
        </p:txBody>
      </p:sp>
      <p:sp>
        <p:nvSpPr>
          <p:cNvPr id="6" name="İçerik Yer Tutucusu 1"/>
          <p:cNvSpPr txBox="1">
            <a:spLocks/>
          </p:cNvSpPr>
          <p:nvPr/>
        </p:nvSpPr>
        <p:spPr>
          <a:xfrm>
            <a:off x="518200" y="4365104"/>
            <a:ext cx="8435280" cy="1728192"/>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2000" dirty="0" smtClean="0"/>
              <a:t>Bu karardan önce, </a:t>
            </a:r>
          </a:p>
          <a:p>
            <a:pPr>
              <a:buFontTx/>
              <a:buChar char="-"/>
            </a:pPr>
            <a:r>
              <a:rPr lang="tr-TR" sz="2000" dirty="0" smtClean="0"/>
              <a:t>patentin sağladığı haklara tecavüz sebebiyle verilen </a:t>
            </a:r>
            <a:r>
              <a:rPr lang="tr-TR" sz="2000" b="1" dirty="0" smtClean="0"/>
              <a:t>hukuken kesinleşmiş ve uygulanmış kararlar ve yapılmış ve uygulanmış sözleşmeler</a:t>
            </a:r>
            <a:r>
              <a:rPr lang="tr-TR" sz="2000" dirty="0" smtClean="0"/>
              <a:t>, </a:t>
            </a:r>
          </a:p>
          <a:p>
            <a:pPr marL="0" indent="0">
              <a:buNone/>
            </a:pPr>
            <a:endParaRPr lang="tr-TR" sz="2000" dirty="0"/>
          </a:p>
          <a:p>
            <a:pPr marL="0" indent="0">
              <a:buNone/>
            </a:pPr>
            <a:r>
              <a:rPr lang="tr-TR" sz="2000" dirty="0" smtClean="0"/>
              <a:t>Ancak ödenmiş bedelin hakkaniyet gereğince kısmen veya tamamen iadesi talep edilebilir. </a:t>
            </a:r>
            <a:endParaRPr lang="tr-TR" sz="2000" dirty="0"/>
          </a:p>
          <a:p>
            <a:pPr marL="0" indent="0">
              <a:buNone/>
            </a:pPr>
            <a:endParaRPr lang="tr-TR" sz="1600" dirty="0" smtClean="0"/>
          </a:p>
        </p:txBody>
      </p:sp>
    </p:spTree>
    <p:extLst>
      <p:ext uri="{BB962C8B-B14F-4D97-AF65-F5344CB8AC3E}">
        <p14:creationId xmlns="" xmlns:p14="http://schemas.microsoft.com/office/powerpoint/2010/main" val="36424919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39552" y="548680"/>
            <a:ext cx="7704856" cy="792088"/>
          </a:xfrm>
        </p:spPr>
        <p:txBody>
          <a:bodyPr>
            <a:noAutofit/>
          </a:bodyPr>
          <a:lstStyle/>
          <a:p>
            <a:pPr marL="0" indent="0" algn="ctr">
              <a:buNone/>
            </a:pPr>
            <a:r>
              <a:rPr lang="tr-TR" sz="2400" b="1" dirty="0" smtClean="0">
                <a:solidFill>
                  <a:srgbClr val="C00000"/>
                </a:solidFill>
              </a:rPr>
              <a:t>EK Patentlerde durum?</a:t>
            </a:r>
          </a:p>
        </p:txBody>
      </p:sp>
      <p:sp>
        <p:nvSpPr>
          <p:cNvPr id="4" name="İçerik Yer Tutucusu 1"/>
          <p:cNvSpPr txBox="1">
            <a:spLocks/>
          </p:cNvSpPr>
          <p:nvPr/>
        </p:nvSpPr>
        <p:spPr>
          <a:xfrm>
            <a:off x="354360" y="1556792"/>
            <a:ext cx="8435280" cy="446449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Tx/>
              <a:buChar char="-"/>
            </a:pPr>
            <a:r>
              <a:rPr lang="tr-TR" sz="2000" dirty="0" smtClean="0"/>
              <a:t>Patentin hükümsüz kılınması kararı zorunlu olarak ek patentlerinde hükümsüz kılınmasını gerektirmemektedir</a:t>
            </a:r>
          </a:p>
          <a:p>
            <a:pPr>
              <a:buFontTx/>
              <a:buChar char="-"/>
            </a:pPr>
            <a:r>
              <a:rPr lang="tr-TR" sz="2000" dirty="0" smtClean="0"/>
              <a:t>Ancak </a:t>
            </a:r>
            <a:r>
              <a:rPr lang="tr-TR" sz="2000" b="1" dirty="0" smtClean="0"/>
              <a:t>hükümsüzlük kararının tebliğinden itibaren üç ay içinde </a:t>
            </a:r>
            <a:r>
              <a:rPr lang="tr-TR" sz="2000" dirty="0" smtClean="0"/>
              <a:t>ek patentlerin bağımsız patentlere dönüşmesi için başvuruda bulunulması gerekmektedir. </a:t>
            </a:r>
          </a:p>
          <a:p>
            <a:pPr>
              <a:buFontTx/>
              <a:buChar char="-"/>
            </a:pPr>
            <a:r>
              <a:rPr lang="tr-TR" sz="2000" dirty="0" smtClean="0"/>
              <a:t>Başvurulmadığı takdirde patentin hükümsüzlüğü ek patentlerin de hükümsüz kılınmasına neden olur. </a:t>
            </a:r>
            <a:endParaRPr lang="tr-TR" sz="2000" dirty="0"/>
          </a:p>
          <a:p>
            <a:pPr marL="0" indent="0">
              <a:buNone/>
            </a:pPr>
            <a:endParaRPr lang="tr-TR" sz="1600" dirty="0" smtClean="0"/>
          </a:p>
          <a:p>
            <a:pPr lvl="1"/>
            <a:endParaRPr lang="tr-TR" sz="1600" dirty="0"/>
          </a:p>
        </p:txBody>
      </p:sp>
    </p:spTree>
    <p:extLst>
      <p:ext uri="{BB962C8B-B14F-4D97-AF65-F5344CB8AC3E}">
        <p14:creationId xmlns="" xmlns:p14="http://schemas.microsoft.com/office/powerpoint/2010/main" val="26122290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60452" y="476672"/>
            <a:ext cx="7704856" cy="936104"/>
          </a:xfrm>
        </p:spPr>
        <p:txBody>
          <a:bodyPr>
            <a:noAutofit/>
          </a:bodyPr>
          <a:lstStyle/>
          <a:p>
            <a:pPr marL="0" indent="0" algn="ctr">
              <a:buNone/>
            </a:pPr>
            <a:r>
              <a:rPr lang="tr-TR" sz="2400" b="1" dirty="0" smtClean="0">
                <a:solidFill>
                  <a:srgbClr val="C00000"/>
                </a:solidFill>
              </a:rPr>
              <a:t>Patent Hakkının Sona Erme Sebepleri</a:t>
            </a:r>
          </a:p>
          <a:p>
            <a:pPr marL="0" indent="0" algn="ctr">
              <a:buNone/>
            </a:pPr>
            <a:r>
              <a:rPr lang="tr-TR" sz="2400" b="1" dirty="0" smtClean="0">
                <a:solidFill>
                  <a:srgbClr val="C00000"/>
                </a:solidFill>
              </a:rPr>
              <a:t>Madde 140</a:t>
            </a:r>
          </a:p>
        </p:txBody>
      </p:sp>
      <p:sp>
        <p:nvSpPr>
          <p:cNvPr id="4" name="İçerik Yer Tutucusu 1"/>
          <p:cNvSpPr txBox="1">
            <a:spLocks/>
          </p:cNvSpPr>
          <p:nvPr/>
        </p:nvSpPr>
        <p:spPr>
          <a:xfrm>
            <a:off x="360452" y="1484784"/>
            <a:ext cx="8435280" cy="446449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r>
              <a:rPr lang="tr-TR" sz="1800" dirty="0" smtClean="0"/>
              <a:t>Patent Hakkı;</a:t>
            </a:r>
          </a:p>
          <a:p>
            <a:pPr marL="800100" lvl="1" indent="-342900">
              <a:buAutoNum type="alphaLcParenR"/>
            </a:pPr>
            <a:r>
              <a:rPr lang="tr-TR" sz="1800" dirty="0" smtClean="0"/>
              <a:t>Koruma süresinin  dolması</a:t>
            </a:r>
          </a:p>
          <a:p>
            <a:pPr marL="800100" lvl="1" indent="-342900">
              <a:buAutoNum type="alphaLcParenR"/>
            </a:pPr>
            <a:r>
              <a:rPr lang="tr-TR" sz="1800" dirty="0" smtClean="0"/>
              <a:t>Patent hakkından vazgeçme</a:t>
            </a:r>
          </a:p>
          <a:p>
            <a:pPr marL="800100" lvl="1" indent="-342900">
              <a:buAutoNum type="alphaLcParenR"/>
            </a:pPr>
            <a:r>
              <a:rPr lang="tr-TR" sz="1800" dirty="0" smtClean="0"/>
              <a:t>Yıllık ücretlerin süresi içinde ödenmemesi</a:t>
            </a:r>
          </a:p>
          <a:p>
            <a:pPr marL="457200" lvl="1" indent="0">
              <a:buNone/>
            </a:pPr>
            <a:endParaRPr lang="tr-TR" sz="1800" dirty="0" smtClean="0"/>
          </a:p>
          <a:p>
            <a:pPr marL="457200" lvl="1" indent="0">
              <a:buNone/>
            </a:pPr>
            <a:r>
              <a:rPr lang="tr-TR" sz="1800" dirty="0"/>
              <a:t>i</a:t>
            </a:r>
            <a:r>
              <a:rPr lang="tr-TR" sz="1800" dirty="0" smtClean="0"/>
              <a:t>le sona erer.</a:t>
            </a:r>
          </a:p>
          <a:p>
            <a:pPr marL="457200" lvl="1" indent="0">
              <a:buNone/>
            </a:pPr>
            <a:endParaRPr lang="tr-TR" sz="1800" dirty="0"/>
          </a:p>
          <a:p>
            <a:pPr marL="457200" lvl="1" indent="0">
              <a:buNone/>
            </a:pPr>
            <a:r>
              <a:rPr lang="tr-TR" sz="1800" dirty="0" smtClean="0"/>
              <a:t>Patent hakkının sona erdiği, Kurum tarafından Bültende yayınlanır.</a:t>
            </a:r>
          </a:p>
          <a:p>
            <a:pPr marL="457200" lvl="1" indent="0">
              <a:buNone/>
            </a:pPr>
            <a:endParaRPr lang="tr-TR" sz="1800" dirty="0"/>
          </a:p>
          <a:p>
            <a:pPr marL="457200" lvl="1" indent="0">
              <a:buNone/>
            </a:pPr>
            <a:r>
              <a:rPr lang="tr-TR" sz="1800" dirty="0" smtClean="0"/>
              <a:t>Patent sahibi, </a:t>
            </a:r>
            <a:r>
              <a:rPr lang="tr-TR" sz="1800" b="1" dirty="0" smtClean="0"/>
              <a:t>patentin tamamından veya bir ya da birden çok patent isteminden  vazgeçebilir</a:t>
            </a:r>
            <a:r>
              <a:rPr lang="tr-TR" sz="1800" dirty="0" smtClean="0"/>
              <a:t>. Vazgeçilme sicile kayıt tarihi itibariyle hüküm doğurmaktadır.</a:t>
            </a:r>
          </a:p>
          <a:p>
            <a:pPr marL="457200" lvl="1" indent="0">
              <a:buNone/>
            </a:pPr>
            <a:endParaRPr lang="tr-TR" sz="1800" dirty="0"/>
          </a:p>
        </p:txBody>
      </p:sp>
    </p:spTree>
    <p:extLst>
      <p:ext uri="{BB962C8B-B14F-4D97-AF65-F5344CB8AC3E}">
        <p14:creationId xmlns="" xmlns:p14="http://schemas.microsoft.com/office/powerpoint/2010/main" val="2083291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ikdörtgen 9"/>
          <p:cNvSpPr/>
          <p:nvPr/>
        </p:nvSpPr>
        <p:spPr>
          <a:xfrm>
            <a:off x="1531187" y="5011018"/>
            <a:ext cx="5909591" cy="1709805"/>
          </a:xfrm>
          <a:prstGeom prst="rect">
            <a:avLst/>
          </a:prstGeom>
          <a:pattFill prst="smGrid">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İçerik Yer Tutucusu 1"/>
          <p:cNvSpPr>
            <a:spLocks noGrp="1"/>
          </p:cNvSpPr>
          <p:nvPr>
            <p:ph idx="1"/>
          </p:nvPr>
        </p:nvSpPr>
        <p:spPr>
          <a:xfrm>
            <a:off x="179512" y="404664"/>
            <a:ext cx="6984032" cy="576064"/>
          </a:xfrm>
        </p:spPr>
        <p:txBody>
          <a:bodyPr>
            <a:noAutofit/>
          </a:bodyPr>
          <a:lstStyle/>
          <a:p>
            <a:pPr marL="0" indent="0" algn="ctr">
              <a:buNone/>
            </a:pPr>
            <a:r>
              <a:rPr lang="tr-TR" sz="2000" b="1" dirty="0" smtClean="0">
                <a:solidFill>
                  <a:srgbClr val="C00000"/>
                </a:solidFill>
              </a:rPr>
              <a:t>Faydalı Modelin Hükümsüz Kılınabilme Nedenleri?</a:t>
            </a:r>
          </a:p>
          <a:p>
            <a:pPr marL="0" indent="0" algn="ctr">
              <a:buNone/>
            </a:pPr>
            <a:r>
              <a:rPr lang="tr-TR" sz="2000" b="1" dirty="0" smtClean="0">
                <a:solidFill>
                  <a:srgbClr val="C00000"/>
                </a:solidFill>
              </a:rPr>
              <a:t>(Madde 144)</a:t>
            </a:r>
            <a:endParaRPr lang="tr-TR" sz="2000" b="1" dirty="0">
              <a:solidFill>
                <a:srgbClr val="C00000"/>
              </a:solidFill>
            </a:endParaRPr>
          </a:p>
        </p:txBody>
      </p:sp>
      <p:sp>
        <p:nvSpPr>
          <p:cNvPr id="4" name="İçerik Yer Tutucusu 1"/>
          <p:cNvSpPr txBox="1">
            <a:spLocks/>
          </p:cNvSpPr>
          <p:nvPr/>
        </p:nvSpPr>
        <p:spPr>
          <a:xfrm>
            <a:off x="354360" y="1052736"/>
            <a:ext cx="8754144" cy="38884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800" dirty="0" smtClean="0"/>
              <a:t>Faydalı modele konu buluşun;</a:t>
            </a:r>
          </a:p>
          <a:p>
            <a:r>
              <a:rPr lang="tr-TR" sz="1800" dirty="0" smtClean="0"/>
              <a:t>Faydalı model verilebilme şartlarına (Yenilik ve sanayiye uygulanabilirlik) sahip olmaması;</a:t>
            </a:r>
          </a:p>
          <a:p>
            <a:r>
              <a:rPr lang="tr-TR" sz="1800" dirty="0" smtClean="0"/>
              <a:t>Buluş olup, faydalı model ile korunamayacak buluş olması</a:t>
            </a:r>
          </a:p>
          <a:p>
            <a:r>
              <a:rPr lang="tr-TR" sz="1800" dirty="0" smtClean="0"/>
              <a:t>Buluş yeterince açık ve anlaşılır bir şekilde yeterince açıklanmamış olması; </a:t>
            </a:r>
          </a:p>
          <a:p>
            <a:r>
              <a:rPr lang="tr-TR" sz="1800" dirty="0" smtClean="0"/>
              <a:t>Kapsam aşımı bulunması; </a:t>
            </a:r>
          </a:p>
          <a:p>
            <a:r>
              <a:rPr lang="tr-TR" sz="1800" dirty="0" smtClean="0"/>
              <a:t>Faydalı model hakkına gasp edilmiş olması</a:t>
            </a:r>
          </a:p>
          <a:p>
            <a:pPr marL="0" indent="0">
              <a:buNone/>
            </a:pPr>
            <a:r>
              <a:rPr lang="tr-TR" sz="1800" dirty="0" smtClean="0"/>
              <a:t>hallerinde hükümsüz kılınabilir.</a:t>
            </a:r>
          </a:p>
          <a:p>
            <a:pPr marL="0" indent="0">
              <a:buNone/>
            </a:pPr>
            <a:endParaRPr lang="tr-TR" sz="1800" dirty="0" smtClean="0"/>
          </a:p>
          <a:p>
            <a:pPr marL="0" indent="0">
              <a:buNone/>
            </a:pPr>
            <a:r>
              <a:rPr lang="tr-TR" sz="1800" b="1" dirty="0" smtClean="0">
                <a:solidFill>
                  <a:srgbClr val="C00000"/>
                </a:solidFill>
              </a:rPr>
              <a:t>Faydalı modele karşı hükümsüzlük davası ne zamana kadar açılabilir? </a:t>
            </a:r>
            <a:endParaRPr lang="tr-TR" sz="1800" b="1" dirty="0">
              <a:solidFill>
                <a:srgbClr val="C00000"/>
              </a:solidFill>
            </a:endParaRPr>
          </a:p>
          <a:p>
            <a:pPr marL="0" indent="0">
              <a:buNone/>
            </a:pPr>
            <a:endParaRPr lang="tr-TR" sz="1800" b="1" dirty="0" smtClean="0">
              <a:solidFill>
                <a:srgbClr val="C00000"/>
              </a:solidFill>
            </a:endParaRPr>
          </a:p>
          <a:p>
            <a:pPr marL="0" indent="0">
              <a:buNone/>
            </a:pPr>
            <a:r>
              <a:rPr lang="tr-TR" sz="1800" dirty="0" smtClean="0"/>
              <a:t>Faydalı modelin  koruma süresi boyunca veya hakkın sona ermesini izleyen beş yıl içinde, </a:t>
            </a:r>
            <a:r>
              <a:rPr lang="tr-TR" sz="1800" b="1" dirty="0" smtClean="0"/>
              <a:t>sicile kayıtlı patent sahibine karşı </a:t>
            </a:r>
            <a:r>
              <a:rPr lang="tr-TR" sz="1800" dirty="0" smtClean="0"/>
              <a:t>açılabilir</a:t>
            </a:r>
          </a:p>
        </p:txBody>
      </p:sp>
      <p:sp>
        <p:nvSpPr>
          <p:cNvPr id="5" name="Sağ Ayraç 4"/>
          <p:cNvSpPr/>
          <p:nvPr/>
        </p:nvSpPr>
        <p:spPr>
          <a:xfrm rot="16200000">
            <a:off x="3130962" y="3930017"/>
            <a:ext cx="433807" cy="3744418"/>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6" name="İçerik Yer Tutucusu 1"/>
          <p:cNvSpPr txBox="1">
            <a:spLocks/>
          </p:cNvSpPr>
          <p:nvPr/>
        </p:nvSpPr>
        <p:spPr>
          <a:xfrm>
            <a:off x="1770111" y="5173056"/>
            <a:ext cx="3155507" cy="311910"/>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Faydalı Modelin koruma süresi</a:t>
            </a:r>
          </a:p>
        </p:txBody>
      </p:sp>
      <p:sp>
        <p:nvSpPr>
          <p:cNvPr id="7" name="Sağ Ayraç 6"/>
          <p:cNvSpPr/>
          <p:nvPr/>
        </p:nvSpPr>
        <p:spPr>
          <a:xfrm rot="16200000">
            <a:off x="6080728" y="4714611"/>
            <a:ext cx="452230" cy="2156807"/>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8" name="İçerik Yer Tutucusu 1"/>
          <p:cNvSpPr txBox="1">
            <a:spLocks/>
          </p:cNvSpPr>
          <p:nvPr/>
        </p:nvSpPr>
        <p:spPr>
          <a:xfrm>
            <a:off x="5972495" y="5219212"/>
            <a:ext cx="668695" cy="36611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200" b="1" dirty="0" smtClean="0"/>
              <a:t>+ 5 Yıl</a:t>
            </a:r>
          </a:p>
        </p:txBody>
      </p:sp>
      <p:sp>
        <p:nvSpPr>
          <p:cNvPr id="9" name="İçerik Yer Tutucusu 1"/>
          <p:cNvSpPr txBox="1">
            <a:spLocks/>
          </p:cNvSpPr>
          <p:nvPr/>
        </p:nvSpPr>
        <p:spPr>
          <a:xfrm>
            <a:off x="1043608" y="6141426"/>
            <a:ext cx="1077456" cy="311910"/>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Başvuru </a:t>
            </a:r>
            <a:r>
              <a:rPr lang="tr-TR" sz="1400" b="1" dirty="0" err="1" smtClean="0"/>
              <a:t>Trh</a:t>
            </a:r>
            <a:endParaRPr lang="tr-TR" sz="1400" b="1" dirty="0" smtClean="0"/>
          </a:p>
        </p:txBody>
      </p:sp>
      <p:cxnSp>
        <p:nvCxnSpPr>
          <p:cNvPr id="11" name="Düz Ok Bağlayıcısı 10"/>
          <p:cNvCxnSpPr/>
          <p:nvPr/>
        </p:nvCxnSpPr>
        <p:spPr>
          <a:xfrm flipV="1">
            <a:off x="1515223" y="6003890"/>
            <a:ext cx="6696743" cy="1548"/>
          </a:xfrm>
          <a:prstGeom prst="straightConnector1">
            <a:avLst/>
          </a:prstGeom>
          <a:ln w="28575">
            <a:solidFill>
              <a:schemeClr val="tx1"/>
            </a:solidFill>
            <a:prstDash val="solid"/>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2" name="Düz Bağlayıcı 11"/>
          <p:cNvCxnSpPr/>
          <p:nvPr/>
        </p:nvCxnSpPr>
        <p:spPr>
          <a:xfrm flipH="1">
            <a:off x="7428554" y="5032443"/>
            <a:ext cx="3885" cy="1709806"/>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562635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60452" y="476672"/>
            <a:ext cx="7704856" cy="936104"/>
          </a:xfrm>
        </p:spPr>
        <p:txBody>
          <a:bodyPr>
            <a:noAutofit/>
          </a:bodyPr>
          <a:lstStyle/>
          <a:p>
            <a:pPr marL="0" indent="0" algn="ctr">
              <a:buNone/>
            </a:pPr>
            <a:r>
              <a:rPr lang="tr-TR" sz="2400" b="1" dirty="0" smtClean="0">
                <a:solidFill>
                  <a:srgbClr val="C00000"/>
                </a:solidFill>
              </a:rPr>
              <a:t>Patent Hakkına Tecavüz sayılan Fiiller:</a:t>
            </a:r>
          </a:p>
          <a:p>
            <a:pPr marL="0" indent="0" algn="ctr">
              <a:buNone/>
            </a:pPr>
            <a:r>
              <a:rPr lang="tr-TR" sz="2400" b="1" dirty="0" smtClean="0">
                <a:solidFill>
                  <a:srgbClr val="C00000"/>
                </a:solidFill>
              </a:rPr>
              <a:t>Madde 141</a:t>
            </a:r>
          </a:p>
        </p:txBody>
      </p:sp>
      <p:sp>
        <p:nvSpPr>
          <p:cNvPr id="4" name="İçerik Yer Tutucusu 1"/>
          <p:cNvSpPr txBox="1">
            <a:spLocks/>
          </p:cNvSpPr>
          <p:nvPr/>
        </p:nvSpPr>
        <p:spPr>
          <a:xfrm>
            <a:off x="251520" y="1556792"/>
            <a:ext cx="8435280" cy="45365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800100" lvl="1" indent="-342900">
              <a:buAutoNum type="alphaLcParenR"/>
            </a:pPr>
            <a:r>
              <a:rPr lang="tr-TR" sz="1800" dirty="0" smtClean="0"/>
              <a:t>Patent sahibinin izni olmadan </a:t>
            </a:r>
            <a:r>
              <a:rPr lang="tr-TR" sz="1800" b="1" dirty="0" smtClean="0"/>
              <a:t>buluşu kısmen veya tamamen üretme sonucu taklit etme</a:t>
            </a:r>
          </a:p>
          <a:p>
            <a:pPr marL="800100" lvl="1" indent="-342900">
              <a:buAutoNum type="alphaLcParenR"/>
            </a:pPr>
            <a:r>
              <a:rPr lang="tr-TR" sz="1800" dirty="0" smtClean="0"/>
              <a:t>Taklit ettiğini bildiği veya bilmesi gerektiği halde </a:t>
            </a:r>
            <a:r>
              <a:rPr lang="tr-TR" sz="1800" b="1" dirty="0" smtClean="0"/>
              <a:t>tecavüz yoluyla üretilen ürünleri satma, dağıtma veya başka bir şekilde  ticaret alanına çıkarma </a:t>
            </a:r>
            <a:r>
              <a:rPr lang="tr-TR" sz="1800" dirty="0" smtClean="0"/>
              <a:t>ya da  bu amaçlarla ithal etme, ticari amaçla elde bulundurma, uygulamaya sokma suretiyle kullanma veya </a:t>
            </a:r>
            <a:r>
              <a:rPr lang="tr-TR" sz="1800" b="1" dirty="0" smtClean="0">
                <a:solidFill>
                  <a:srgbClr val="FF0000"/>
                </a:solidFill>
              </a:rPr>
              <a:t>bu ürünle ilgili sözleşme yapmak için öneride bulunma</a:t>
            </a:r>
          </a:p>
          <a:p>
            <a:pPr marL="800100" lvl="1" indent="-342900">
              <a:buAutoNum type="alphaLcParenR"/>
            </a:pPr>
            <a:r>
              <a:rPr lang="tr-TR" sz="1800" b="1" dirty="0" smtClean="0"/>
              <a:t>İzin almadan</a:t>
            </a:r>
            <a:r>
              <a:rPr lang="tr-TR" sz="1800" dirty="0" smtClean="0"/>
              <a:t>, buluş konusu usulü kullanmak veya bu usulün izinsiz  olarak kullanıldığını bildiği yada bilmesi gerektiği halde buluş konusu usulle doğrudan doğruya elde edilen ürünleri satmak, dağıtmak veya başka bir şekilde ticaret alanına çıkarmak ya da bu amaçlar için ithal etmek, ticari amaçla elde bulundurmak, uygulamaya koymak suretiyle kullanmak veya </a:t>
            </a:r>
            <a:r>
              <a:rPr lang="tr-TR" sz="1800" b="1" dirty="0" smtClean="0">
                <a:solidFill>
                  <a:srgbClr val="FF0000"/>
                </a:solidFill>
              </a:rPr>
              <a:t>bu ürünlerle ilgili sözleşme yapmak için öneride bulunmak </a:t>
            </a:r>
          </a:p>
          <a:p>
            <a:pPr marL="457200" lvl="1" indent="0">
              <a:buNone/>
            </a:pPr>
            <a:r>
              <a:rPr lang="tr-TR" sz="1800" b="1" dirty="0" smtClean="0"/>
              <a:t>ç) </a:t>
            </a:r>
            <a:r>
              <a:rPr lang="tr-TR" sz="1800" dirty="0" smtClean="0"/>
              <a:t>Patent hakkını gasp etmek</a:t>
            </a:r>
          </a:p>
          <a:p>
            <a:pPr marL="457200" lvl="1" indent="0">
              <a:buNone/>
            </a:pPr>
            <a:r>
              <a:rPr lang="tr-TR" sz="1800" b="1" dirty="0" smtClean="0"/>
              <a:t>d) </a:t>
            </a:r>
            <a:r>
              <a:rPr lang="tr-TR" sz="1800" dirty="0" smtClean="0"/>
              <a:t>Patent sahibi tarafından  sözleşmeye dayalı lisans veya zorunlu lisans yoluyla verilmiş hakları izinsiz genişletmek veya bu hakları üçüncü kişilere devretmek</a:t>
            </a:r>
            <a:endParaRPr lang="tr-TR" sz="1800" dirty="0"/>
          </a:p>
        </p:txBody>
      </p:sp>
    </p:spTree>
    <p:extLst>
      <p:ext uri="{BB962C8B-B14F-4D97-AF65-F5344CB8AC3E}">
        <p14:creationId xmlns="" xmlns:p14="http://schemas.microsoft.com/office/powerpoint/2010/main" val="26528500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60452" y="476672"/>
            <a:ext cx="7704856" cy="936104"/>
          </a:xfrm>
        </p:spPr>
        <p:txBody>
          <a:bodyPr>
            <a:noAutofit/>
          </a:bodyPr>
          <a:lstStyle/>
          <a:p>
            <a:pPr marL="0" indent="0" algn="ctr">
              <a:buNone/>
            </a:pPr>
            <a:r>
              <a:rPr lang="tr-TR" sz="2400" b="1" dirty="0" smtClean="0">
                <a:solidFill>
                  <a:srgbClr val="C00000"/>
                </a:solidFill>
              </a:rPr>
              <a:t>Usul Patentlerinde Tecavüz </a:t>
            </a:r>
            <a:r>
              <a:rPr lang="tr-TR" sz="2400" b="1" dirty="0">
                <a:solidFill>
                  <a:srgbClr val="C00000"/>
                </a:solidFill>
              </a:rPr>
              <a:t>S</a:t>
            </a:r>
            <a:r>
              <a:rPr lang="tr-TR" sz="2400" b="1" dirty="0" smtClean="0">
                <a:solidFill>
                  <a:srgbClr val="C00000"/>
                </a:solidFill>
              </a:rPr>
              <a:t>ayılan Fiillerde:</a:t>
            </a:r>
          </a:p>
          <a:p>
            <a:pPr marL="0" indent="0" algn="ctr">
              <a:buNone/>
            </a:pPr>
            <a:r>
              <a:rPr lang="tr-TR" sz="2400" b="1" dirty="0" smtClean="0">
                <a:solidFill>
                  <a:srgbClr val="C00000"/>
                </a:solidFill>
              </a:rPr>
              <a:t>Madde 141</a:t>
            </a:r>
          </a:p>
        </p:txBody>
      </p:sp>
      <p:sp>
        <p:nvSpPr>
          <p:cNvPr id="4" name="İçerik Yer Tutucusu 1"/>
          <p:cNvSpPr txBox="1">
            <a:spLocks/>
          </p:cNvSpPr>
          <p:nvPr/>
        </p:nvSpPr>
        <p:spPr>
          <a:xfrm>
            <a:off x="395536" y="1700808"/>
            <a:ext cx="8435280" cy="30243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endParaRPr lang="tr-TR" sz="2000" dirty="0" smtClean="0"/>
          </a:p>
          <a:p>
            <a:pPr lvl="1">
              <a:buFont typeface="Arial" panose="020B0604020202020204" pitchFamily="34" charset="0"/>
              <a:buChar char="•"/>
            </a:pPr>
            <a:r>
              <a:rPr lang="tr-TR" sz="2000" dirty="0" smtClean="0"/>
              <a:t>Mahkeme usul patentlerinde, aynı ürün veya maddeyi elde etme usulünün patent konusu usulden farklı olduğunu ispat etmesini </a:t>
            </a:r>
            <a:r>
              <a:rPr lang="tr-TR" sz="2000" b="1" dirty="0" smtClean="0"/>
              <a:t>davalıdan isteyebilir</a:t>
            </a:r>
            <a:r>
              <a:rPr lang="tr-TR" sz="2000" dirty="0" smtClean="0"/>
              <a:t>.</a:t>
            </a:r>
          </a:p>
          <a:p>
            <a:pPr lvl="1">
              <a:buFont typeface="Arial" panose="020B0604020202020204" pitchFamily="34" charset="0"/>
              <a:buChar char="•"/>
            </a:pPr>
            <a:endParaRPr lang="tr-TR" sz="2000" dirty="0"/>
          </a:p>
          <a:p>
            <a:pPr lvl="1">
              <a:buFont typeface="Arial" panose="020B0604020202020204" pitchFamily="34" charset="0"/>
              <a:buChar char="•"/>
            </a:pPr>
            <a:r>
              <a:rPr lang="tr-TR" sz="2000" dirty="0" smtClean="0"/>
              <a:t>Patent konusu usulle elde edilen </a:t>
            </a:r>
            <a:r>
              <a:rPr lang="tr-TR" sz="2000" b="1" dirty="0" smtClean="0"/>
              <a:t>ürün veya maddenin yeni olması halinde,</a:t>
            </a:r>
            <a:r>
              <a:rPr lang="tr-TR" sz="2000" dirty="0" smtClean="0"/>
              <a:t> patent sahibinin izni olmadan üretilen </a:t>
            </a:r>
            <a:r>
              <a:rPr lang="tr-TR" sz="2000" b="1" dirty="0" smtClean="0"/>
              <a:t>aynı her ürün veya maddenin patent konusu usulle elde edilmiş olduğu  kabul edilir</a:t>
            </a:r>
            <a:r>
              <a:rPr lang="tr-TR" sz="2000" dirty="0" smtClean="0"/>
              <a:t>. Aksini iddia eden kişi bunu ispat etmekle yükümlüdür. </a:t>
            </a:r>
            <a:endParaRPr lang="tr-TR" sz="2000" dirty="0"/>
          </a:p>
          <a:p>
            <a:pPr marL="457200" lvl="1" indent="0">
              <a:buNone/>
            </a:pPr>
            <a:endParaRPr lang="tr-TR" sz="2000" dirty="0"/>
          </a:p>
        </p:txBody>
      </p:sp>
    </p:spTree>
    <p:extLst>
      <p:ext uri="{BB962C8B-B14F-4D97-AF65-F5344CB8AC3E}">
        <p14:creationId xmlns="" xmlns:p14="http://schemas.microsoft.com/office/powerpoint/2010/main" val="26292850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1835697" y="3644965"/>
            <a:ext cx="4464496" cy="1494951"/>
          </a:xfrm>
          <a:prstGeom prst="rect">
            <a:avLst/>
          </a:prstGeom>
          <a:pattFill prst="smGrid">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Satır Belirtme Çizgisi 1 (Kenarlık ve Diğer Çubuk) 2"/>
          <p:cNvSpPr/>
          <p:nvPr/>
        </p:nvSpPr>
        <p:spPr>
          <a:xfrm>
            <a:off x="1619672" y="1471990"/>
            <a:ext cx="6120680" cy="1212161"/>
          </a:xfrm>
          <a:prstGeom prst="accentBorderCallout1">
            <a:avLst>
              <a:gd name="adj1" fmla="val 18750"/>
              <a:gd name="adj2" fmla="val -8333"/>
              <a:gd name="adj3" fmla="val 18834"/>
              <a:gd name="adj4" fmla="val -19285"/>
            </a:avLst>
          </a:prstGeom>
          <a:ln>
            <a:noFill/>
          </a:ln>
        </p:spPr>
        <p:style>
          <a:lnRef idx="2">
            <a:schemeClr val="dk1"/>
          </a:lnRef>
          <a:fillRef idx="1">
            <a:schemeClr val="lt1"/>
          </a:fillRef>
          <a:effectRef idx="0">
            <a:schemeClr val="dk1"/>
          </a:effectRef>
          <a:fontRef idx="minor">
            <a:schemeClr val="dk1"/>
          </a:fontRef>
        </p:style>
        <p:txBody>
          <a:bodyPr rtlCol="0" anchor="ctr"/>
          <a:lstStyle/>
          <a:p>
            <a:pPr lvl="1">
              <a:buFontTx/>
              <a:buChar char="-"/>
            </a:pPr>
            <a:r>
              <a:rPr lang="tr-TR" sz="1600" dirty="0" smtClean="0"/>
              <a:t> Patent Başvurusu yayınlandıktan sonra </a:t>
            </a:r>
          </a:p>
          <a:p>
            <a:pPr lvl="1"/>
            <a:endParaRPr lang="tr-TR" sz="1600" dirty="0"/>
          </a:p>
          <a:p>
            <a:pPr lvl="1">
              <a:buFontTx/>
              <a:buChar char="-"/>
            </a:pPr>
            <a:r>
              <a:rPr lang="tr-TR" sz="1600" dirty="0" smtClean="0"/>
              <a:t> Tecavüz </a:t>
            </a:r>
            <a:r>
              <a:rPr lang="tr-TR" sz="1600" dirty="0"/>
              <a:t>eden başvurudan veya kapsamından haberdar edilmişse, haberdar edildiği tarihten itibaren</a:t>
            </a:r>
          </a:p>
        </p:txBody>
      </p:sp>
      <p:sp>
        <p:nvSpPr>
          <p:cNvPr id="2" name="İçerik Yer Tutucusu 1"/>
          <p:cNvSpPr>
            <a:spLocks noGrp="1"/>
          </p:cNvSpPr>
          <p:nvPr>
            <p:ph idx="1"/>
          </p:nvPr>
        </p:nvSpPr>
        <p:spPr>
          <a:xfrm>
            <a:off x="611560" y="717559"/>
            <a:ext cx="7704856" cy="671725"/>
          </a:xfrm>
        </p:spPr>
        <p:txBody>
          <a:bodyPr>
            <a:noAutofit/>
          </a:bodyPr>
          <a:lstStyle/>
          <a:p>
            <a:pPr marL="0" indent="0" algn="ctr">
              <a:buNone/>
            </a:pPr>
            <a:r>
              <a:rPr lang="tr-TR" sz="1800" b="1" dirty="0" smtClean="0">
                <a:solidFill>
                  <a:srgbClr val="C00000"/>
                </a:solidFill>
              </a:rPr>
              <a:t>Patent sahibi ne zaman 3. kişilere karşı tecavüz davası açabilir? </a:t>
            </a:r>
          </a:p>
          <a:p>
            <a:pPr marL="0" indent="0" algn="ctr">
              <a:buNone/>
            </a:pPr>
            <a:r>
              <a:rPr lang="tr-TR" sz="1800" b="1" dirty="0" smtClean="0">
                <a:solidFill>
                  <a:srgbClr val="C00000"/>
                </a:solidFill>
              </a:rPr>
              <a:t>(Madde 141 (3))</a:t>
            </a:r>
          </a:p>
        </p:txBody>
      </p:sp>
      <p:sp>
        <p:nvSpPr>
          <p:cNvPr id="4" name="İçerik Yer Tutucusu 1"/>
          <p:cNvSpPr txBox="1">
            <a:spLocks/>
          </p:cNvSpPr>
          <p:nvPr/>
        </p:nvSpPr>
        <p:spPr>
          <a:xfrm>
            <a:off x="342900" y="1412775"/>
            <a:ext cx="8435280" cy="1714065"/>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r>
              <a:rPr lang="tr-TR" sz="1600" dirty="0" smtClean="0"/>
              <a:t>Patent sahibi; </a:t>
            </a:r>
          </a:p>
          <a:p>
            <a:pPr marL="457200" lvl="1" indent="0">
              <a:buNone/>
            </a:pPr>
            <a:endParaRPr lang="tr-TR" sz="1600" dirty="0"/>
          </a:p>
          <a:p>
            <a:pPr marL="457200" lvl="1" indent="0">
              <a:buNone/>
            </a:pPr>
            <a:endParaRPr lang="tr-TR" sz="1600" dirty="0" smtClean="0"/>
          </a:p>
          <a:p>
            <a:pPr marL="457200" lvl="1" indent="0">
              <a:buNone/>
            </a:pPr>
            <a:endParaRPr lang="tr-TR" sz="1600" dirty="0"/>
          </a:p>
          <a:p>
            <a:pPr marL="457200" lvl="1" indent="0">
              <a:buNone/>
            </a:pPr>
            <a:endParaRPr lang="tr-TR" sz="1600" dirty="0" smtClean="0"/>
          </a:p>
          <a:p>
            <a:pPr marL="457200" lvl="1" indent="0">
              <a:buNone/>
            </a:pPr>
            <a:r>
              <a:rPr lang="tr-TR" sz="1600" dirty="0" smtClean="0"/>
              <a:t>buluşa vaki tecavüzlerden dolayı </a:t>
            </a:r>
            <a:r>
              <a:rPr lang="tr-TR" sz="1600" b="1" dirty="0" smtClean="0">
                <a:solidFill>
                  <a:srgbClr val="FF0000"/>
                </a:solidFill>
              </a:rPr>
              <a:t>hukuk davası </a:t>
            </a:r>
            <a:r>
              <a:rPr lang="tr-TR" sz="1600" dirty="0" smtClean="0"/>
              <a:t>açabilir.  </a:t>
            </a:r>
          </a:p>
          <a:p>
            <a:pPr marL="457200" lvl="1" indent="0">
              <a:buNone/>
            </a:pPr>
            <a:endParaRPr lang="tr-TR" sz="1600" dirty="0"/>
          </a:p>
        </p:txBody>
      </p:sp>
      <p:sp>
        <p:nvSpPr>
          <p:cNvPr id="8" name="Sağ Ayraç 7"/>
          <p:cNvSpPr/>
          <p:nvPr/>
        </p:nvSpPr>
        <p:spPr>
          <a:xfrm rot="5400000">
            <a:off x="4458820" y="3005199"/>
            <a:ext cx="370375" cy="3206297"/>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9" name="İçerik Yer Tutucusu 1"/>
          <p:cNvSpPr txBox="1">
            <a:spLocks/>
          </p:cNvSpPr>
          <p:nvPr/>
        </p:nvSpPr>
        <p:spPr>
          <a:xfrm>
            <a:off x="2363598" y="3214809"/>
            <a:ext cx="1316577" cy="311910"/>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Başvuru yayını </a:t>
            </a:r>
          </a:p>
        </p:txBody>
      </p:sp>
      <p:sp>
        <p:nvSpPr>
          <p:cNvPr id="12" name="İçerik Yer Tutucusu 1"/>
          <p:cNvSpPr txBox="1">
            <a:spLocks/>
          </p:cNvSpPr>
          <p:nvPr/>
        </p:nvSpPr>
        <p:spPr>
          <a:xfrm>
            <a:off x="394008" y="4567160"/>
            <a:ext cx="1077456" cy="311910"/>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err="1" smtClean="0"/>
              <a:t>Bsvr</a:t>
            </a:r>
            <a:r>
              <a:rPr lang="tr-TR" sz="1400" b="1" dirty="0" smtClean="0"/>
              <a:t> </a:t>
            </a:r>
            <a:r>
              <a:rPr lang="tr-TR" sz="1400" b="1" dirty="0" err="1" smtClean="0"/>
              <a:t>Trh</a:t>
            </a:r>
            <a:endParaRPr lang="tr-TR" sz="1400" b="1" dirty="0" smtClean="0"/>
          </a:p>
        </p:txBody>
      </p:sp>
      <p:cxnSp>
        <p:nvCxnSpPr>
          <p:cNvPr id="13" name="Düz Ok Bağlayıcısı 12"/>
          <p:cNvCxnSpPr/>
          <p:nvPr/>
        </p:nvCxnSpPr>
        <p:spPr>
          <a:xfrm flipV="1">
            <a:off x="932736" y="4387200"/>
            <a:ext cx="6696743" cy="1548"/>
          </a:xfrm>
          <a:prstGeom prst="straightConnector1">
            <a:avLst/>
          </a:prstGeom>
          <a:ln w="28575">
            <a:solidFill>
              <a:schemeClr val="tx1"/>
            </a:solidFill>
            <a:prstDash val="solid"/>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4" name="Düz Bağlayıcı 13"/>
          <p:cNvCxnSpPr/>
          <p:nvPr/>
        </p:nvCxnSpPr>
        <p:spPr>
          <a:xfrm flipH="1">
            <a:off x="3021887" y="3464523"/>
            <a:ext cx="3885" cy="1709806"/>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Düz Bağlayıcı 14"/>
          <p:cNvCxnSpPr/>
          <p:nvPr/>
        </p:nvCxnSpPr>
        <p:spPr>
          <a:xfrm flipH="1">
            <a:off x="6311394" y="3469197"/>
            <a:ext cx="3885" cy="1709806"/>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6" name="İçerik Yer Tutucusu 1"/>
          <p:cNvSpPr txBox="1">
            <a:spLocks/>
          </p:cNvSpPr>
          <p:nvPr/>
        </p:nvSpPr>
        <p:spPr>
          <a:xfrm>
            <a:off x="3594784" y="5181178"/>
            <a:ext cx="1954431" cy="552078"/>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Tecavüz davası açabilir</a:t>
            </a:r>
          </a:p>
          <a:p>
            <a:pPr marL="0" indent="0" algn="ctr">
              <a:buNone/>
            </a:pPr>
            <a:r>
              <a:rPr lang="tr-TR" sz="1400" b="1" dirty="0" smtClean="0"/>
              <a:t>Veya </a:t>
            </a:r>
          </a:p>
        </p:txBody>
      </p:sp>
      <p:cxnSp>
        <p:nvCxnSpPr>
          <p:cNvPr id="17" name="Düz Bağlayıcı 16"/>
          <p:cNvCxnSpPr/>
          <p:nvPr/>
        </p:nvCxnSpPr>
        <p:spPr>
          <a:xfrm>
            <a:off x="1835696" y="4271336"/>
            <a:ext cx="0" cy="303648"/>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3" name="İçerik Yer Tutucusu 1"/>
          <p:cNvSpPr txBox="1">
            <a:spLocks/>
          </p:cNvSpPr>
          <p:nvPr/>
        </p:nvSpPr>
        <p:spPr>
          <a:xfrm>
            <a:off x="1236551" y="3712416"/>
            <a:ext cx="1198289" cy="496372"/>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Haberdar Edilme  </a:t>
            </a:r>
            <a:r>
              <a:rPr lang="tr-TR" sz="1400" b="1" dirty="0" err="1" smtClean="0"/>
              <a:t>Trh</a:t>
            </a:r>
            <a:endParaRPr lang="tr-TR" sz="1400" b="1" dirty="0" smtClean="0"/>
          </a:p>
        </p:txBody>
      </p:sp>
    </p:spTree>
    <p:extLst>
      <p:ext uri="{BB962C8B-B14F-4D97-AF65-F5344CB8AC3E}">
        <p14:creationId xmlns="" xmlns:p14="http://schemas.microsoft.com/office/powerpoint/2010/main" val="25207027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Dikdörtgen 54"/>
          <p:cNvSpPr/>
          <p:nvPr/>
        </p:nvSpPr>
        <p:spPr>
          <a:xfrm>
            <a:off x="3353569" y="4826512"/>
            <a:ext cx="4980792" cy="66129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İçerik Yer Tutucusu 1"/>
          <p:cNvSpPr txBox="1">
            <a:spLocks/>
          </p:cNvSpPr>
          <p:nvPr/>
        </p:nvSpPr>
        <p:spPr>
          <a:xfrm>
            <a:off x="611560" y="692696"/>
            <a:ext cx="7704856" cy="9361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tr-TR" sz="2200" b="1" dirty="0" smtClean="0">
                <a:solidFill>
                  <a:srgbClr val="C00000"/>
                </a:solidFill>
              </a:rPr>
              <a:t>Tecavüz davasında Mahkeme nihai kararını ne zaman verebilir?</a:t>
            </a:r>
          </a:p>
          <a:p>
            <a:pPr marL="0" indent="0" algn="ctr">
              <a:buFont typeface="Arial" panose="020B0604020202020204" pitchFamily="34" charset="0"/>
              <a:buNone/>
            </a:pPr>
            <a:r>
              <a:rPr lang="tr-TR" sz="2200" b="1" dirty="0" smtClean="0">
                <a:solidFill>
                  <a:srgbClr val="C00000"/>
                </a:solidFill>
              </a:rPr>
              <a:t>(Madde 141 (4))</a:t>
            </a:r>
          </a:p>
        </p:txBody>
      </p:sp>
      <p:sp>
        <p:nvSpPr>
          <p:cNvPr id="6" name="İçerik Yer Tutucusu 1"/>
          <p:cNvSpPr txBox="1">
            <a:spLocks/>
          </p:cNvSpPr>
          <p:nvPr/>
        </p:nvSpPr>
        <p:spPr>
          <a:xfrm>
            <a:off x="354360" y="1628800"/>
            <a:ext cx="8435280" cy="223224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r>
              <a:rPr lang="tr-TR" sz="1600" b="1" dirty="0" smtClean="0"/>
              <a:t>Mahkeme; </a:t>
            </a:r>
          </a:p>
          <a:p>
            <a:pPr lvl="1">
              <a:buFontTx/>
              <a:buChar char="-"/>
            </a:pPr>
            <a:r>
              <a:rPr lang="tr-TR" sz="1600" dirty="0" smtClean="0"/>
              <a:t>Patentin verildiğine dair kararın Bültende yayınlandıktan sonraki 6 aylık itiraz süresi içinde itiraz gelmemesi durumunda patentin verildiğine dair kararın kesinleştikten sonra Bültende yayınlandıktan sonra </a:t>
            </a:r>
          </a:p>
          <a:p>
            <a:pPr lvl="1">
              <a:buFontTx/>
              <a:buChar char="-"/>
            </a:pPr>
            <a:r>
              <a:rPr lang="tr-TR" sz="1600" dirty="0" smtClean="0"/>
              <a:t>İtiraz gelmişse, bu itirazlar değerlendirildikten sonraki nihai kararın (varsa değiştirilmiş haliyle) Bültende yayınlanmasından sonra   (Madde 99 (3) veya (7))</a:t>
            </a:r>
          </a:p>
          <a:p>
            <a:pPr lvl="1">
              <a:buFontTx/>
              <a:buChar char="-"/>
            </a:pPr>
            <a:r>
              <a:rPr lang="tr-TR" sz="1600" dirty="0" smtClean="0"/>
              <a:t>Faydalı model verilmesine karar verilip Bültende yayınlandıktan sonra, </a:t>
            </a:r>
          </a:p>
          <a:p>
            <a:pPr lvl="1">
              <a:buFontTx/>
              <a:buChar char="-"/>
            </a:pPr>
            <a:r>
              <a:rPr lang="tr-TR" sz="1600" dirty="0" smtClean="0"/>
              <a:t>Faydalı model başvurusu Kurum tarafından red</a:t>
            </a:r>
            <a:r>
              <a:rPr lang="tr-TR" sz="1600" dirty="0"/>
              <a:t>d</a:t>
            </a:r>
            <a:r>
              <a:rPr lang="tr-TR" sz="1600" dirty="0" smtClean="0"/>
              <a:t>edildiğinde </a:t>
            </a:r>
            <a:r>
              <a:rPr lang="tr-TR" sz="1600" dirty="0" err="1" smtClean="0"/>
              <a:t>red</a:t>
            </a:r>
            <a:r>
              <a:rPr lang="tr-TR" sz="1600" dirty="0" smtClean="0"/>
              <a:t> kararı Bültende yayınlandıktan sonra  (Madde 143 (10) veya (12))</a:t>
            </a:r>
          </a:p>
          <a:p>
            <a:pPr marL="457200" lvl="1" indent="0">
              <a:buNone/>
            </a:pPr>
            <a:r>
              <a:rPr lang="tr-TR" sz="1600" dirty="0" smtClean="0"/>
              <a:t>Mahkeme  tecavüz konusundaki nihai kararını verir.</a:t>
            </a:r>
          </a:p>
          <a:p>
            <a:pPr marL="457200" lvl="1" indent="0">
              <a:buNone/>
            </a:pPr>
            <a:endParaRPr lang="tr-TR" sz="1600" dirty="0"/>
          </a:p>
        </p:txBody>
      </p:sp>
      <p:sp>
        <p:nvSpPr>
          <p:cNvPr id="17" name="Dikdörtgen 16"/>
          <p:cNvSpPr/>
          <p:nvPr/>
        </p:nvSpPr>
        <p:spPr>
          <a:xfrm>
            <a:off x="8060113" y="5124995"/>
            <a:ext cx="290464" cy="369332"/>
          </a:xfrm>
          <a:prstGeom prst="rect">
            <a:avLst/>
          </a:prstGeom>
        </p:spPr>
        <p:txBody>
          <a:bodyPr wrap="none">
            <a:spAutoFit/>
          </a:bodyPr>
          <a:lstStyle/>
          <a:p>
            <a:r>
              <a:rPr lang="tr-TR" dirty="0" smtClean="0"/>
              <a:t>  </a:t>
            </a:r>
            <a:endParaRPr lang="tr-TR" dirty="0"/>
          </a:p>
        </p:txBody>
      </p:sp>
      <p:pic>
        <p:nvPicPr>
          <p:cNvPr id="18" name="Picture 10" descr="bulb_hands_wwp"/>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4104" y="4542008"/>
            <a:ext cx="669557" cy="5579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9" name="Düz Ok Bağlayıcısı 18"/>
          <p:cNvCxnSpPr/>
          <p:nvPr/>
        </p:nvCxnSpPr>
        <p:spPr>
          <a:xfrm flipV="1">
            <a:off x="1211678" y="4838126"/>
            <a:ext cx="505492" cy="7888"/>
          </a:xfrm>
          <a:prstGeom prst="straightConnector1">
            <a:avLst/>
          </a:prstGeom>
          <a:ln w="28575">
            <a:solidFill>
              <a:schemeClr val="tx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0" name="Düz Bağlayıcı 19"/>
          <p:cNvCxnSpPr/>
          <p:nvPr/>
        </p:nvCxnSpPr>
        <p:spPr>
          <a:xfrm>
            <a:off x="1717170" y="4252415"/>
            <a:ext cx="0" cy="1187198"/>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1" name="Resim 20"/>
          <p:cNvPicPr>
            <a:picLocks noChangeAspect="1"/>
          </p:cNvPicPr>
          <p:nvPr/>
        </p:nvPicPr>
        <p:blipFill>
          <a:blip r:embed="rId4" cstate="print"/>
          <a:stretch>
            <a:fillRect/>
          </a:stretch>
        </p:blipFill>
        <p:spPr>
          <a:xfrm>
            <a:off x="1308308" y="3747363"/>
            <a:ext cx="915912" cy="866845"/>
          </a:xfrm>
          <a:prstGeom prst="rect">
            <a:avLst/>
          </a:prstGeom>
        </p:spPr>
      </p:pic>
      <p:cxnSp>
        <p:nvCxnSpPr>
          <p:cNvPr id="22" name="Düz Ok Bağlayıcısı 21"/>
          <p:cNvCxnSpPr/>
          <p:nvPr/>
        </p:nvCxnSpPr>
        <p:spPr>
          <a:xfrm flipV="1">
            <a:off x="1739234" y="4797152"/>
            <a:ext cx="1433334" cy="7890"/>
          </a:xfrm>
          <a:prstGeom prst="straightConnector1">
            <a:avLst/>
          </a:prstGeom>
          <a:ln w="28575">
            <a:solidFill>
              <a:schemeClr val="bg1">
                <a:lumMod val="7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3" name="Sağ Ayraç 22"/>
          <p:cNvSpPr/>
          <p:nvPr/>
        </p:nvSpPr>
        <p:spPr>
          <a:xfrm rot="16200000">
            <a:off x="2321023" y="3979210"/>
            <a:ext cx="284491" cy="1433334"/>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24" name="İçerik Yer Tutucusu 1"/>
          <p:cNvSpPr txBox="1">
            <a:spLocks/>
          </p:cNvSpPr>
          <p:nvPr/>
        </p:nvSpPr>
        <p:spPr>
          <a:xfrm>
            <a:off x="2275467" y="3912518"/>
            <a:ext cx="1305492" cy="2824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400" b="1" dirty="0" smtClean="0">
                <a:solidFill>
                  <a:schemeClr val="bg1">
                    <a:lumMod val="75000"/>
                  </a:schemeClr>
                </a:solidFill>
              </a:rPr>
              <a:t>Patente İtirazı </a:t>
            </a:r>
          </a:p>
        </p:txBody>
      </p:sp>
      <p:sp>
        <p:nvSpPr>
          <p:cNvPr id="25" name="İçerik Yer Tutucusu 1"/>
          <p:cNvSpPr txBox="1">
            <a:spLocks/>
          </p:cNvSpPr>
          <p:nvPr/>
        </p:nvSpPr>
        <p:spPr>
          <a:xfrm>
            <a:off x="2692949" y="4302416"/>
            <a:ext cx="476732" cy="3059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200" b="1" dirty="0" smtClean="0"/>
              <a:t>6 Ay</a:t>
            </a:r>
          </a:p>
        </p:txBody>
      </p:sp>
      <p:sp>
        <p:nvSpPr>
          <p:cNvPr id="26" name="İçerik Yer Tutucusu 1"/>
          <p:cNvSpPr txBox="1">
            <a:spLocks/>
          </p:cNvSpPr>
          <p:nvPr/>
        </p:nvSpPr>
        <p:spPr>
          <a:xfrm>
            <a:off x="1078074" y="5401801"/>
            <a:ext cx="1219431" cy="4410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Patent Verme Kararı</a:t>
            </a:r>
          </a:p>
        </p:txBody>
      </p:sp>
      <p:cxnSp>
        <p:nvCxnSpPr>
          <p:cNvPr id="27" name="Düz Bağlayıcı 26"/>
          <p:cNvCxnSpPr/>
          <p:nvPr/>
        </p:nvCxnSpPr>
        <p:spPr>
          <a:xfrm flipH="1">
            <a:off x="3174588" y="4140691"/>
            <a:ext cx="8058" cy="14816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Ok Bağlayıcısı 27"/>
          <p:cNvCxnSpPr/>
          <p:nvPr/>
        </p:nvCxnSpPr>
        <p:spPr>
          <a:xfrm flipV="1">
            <a:off x="3190742" y="4815534"/>
            <a:ext cx="5323399" cy="3734"/>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9" name="Düz Bağlayıcı 28"/>
          <p:cNvCxnSpPr/>
          <p:nvPr/>
        </p:nvCxnSpPr>
        <p:spPr>
          <a:xfrm>
            <a:off x="3766315" y="4647295"/>
            <a:ext cx="0" cy="36588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Sağ Ayraç 29"/>
          <p:cNvSpPr/>
          <p:nvPr/>
        </p:nvSpPr>
        <p:spPr>
          <a:xfrm rot="16200000">
            <a:off x="4760360" y="3589401"/>
            <a:ext cx="284491" cy="2212953"/>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31" name="İçerik Yer Tutucusu 1"/>
          <p:cNvSpPr txBox="1">
            <a:spLocks/>
          </p:cNvSpPr>
          <p:nvPr/>
        </p:nvSpPr>
        <p:spPr>
          <a:xfrm>
            <a:off x="4608791" y="4236053"/>
            <a:ext cx="476732" cy="3059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200" b="1" dirty="0" smtClean="0"/>
              <a:t>3 Ay</a:t>
            </a:r>
          </a:p>
        </p:txBody>
      </p:sp>
      <p:sp>
        <p:nvSpPr>
          <p:cNvPr id="35" name="İçerik Yer Tutucusu 1"/>
          <p:cNvSpPr txBox="1">
            <a:spLocks/>
          </p:cNvSpPr>
          <p:nvPr/>
        </p:nvSpPr>
        <p:spPr>
          <a:xfrm>
            <a:off x="2224220" y="6000020"/>
            <a:ext cx="2149596" cy="593349"/>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İtiraz yoksa, </a:t>
            </a:r>
          </a:p>
          <a:p>
            <a:pPr marL="0" indent="0" algn="ctr">
              <a:buNone/>
            </a:pPr>
            <a:r>
              <a:rPr lang="tr-TR" sz="1400" b="1" dirty="0" smtClean="0"/>
              <a:t>Nihai Karar yayımı</a:t>
            </a:r>
          </a:p>
        </p:txBody>
      </p:sp>
      <p:sp>
        <p:nvSpPr>
          <p:cNvPr id="37" name="İçerik Yer Tutucusu 1"/>
          <p:cNvSpPr txBox="1">
            <a:spLocks/>
          </p:cNvSpPr>
          <p:nvPr/>
        </p:nvSpPr>
        <p:spPr>
          <a:xfrm>
            <a:off x="6302088" y="3503099"/>
            <a:ext cx="2664296" cy="505544"/>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İtiraz varsa, İtiraz sonrası verilen kararın yayımı </a:t>
            </a:r>
          </a:p>
        </p:txBody>
      </p:sp>
      <p:cxnSp>
        <p:nvCxnSpPr>
          <p:cNvPr id="38" name="Düz Bağlayıcı 37"/>
          <p:cNvCxnSpPr/>
          <p:nvPr/>
        </p:nvCxnSpPr>
        <p:spPr>
          <a:xfrm flipH="1">
            <a:off x="6001926" y="4471391"/>
            <a:ext cx="22004" cy="71240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Düz Bağlayıcı 39"/>
          <p:cNvCxnSpPr/>
          <p:nvPr/>
        </p:nvCxnSpPr>
        <p:spPr>
          <a:xfrm>
            <a:off x="6159968" y="4674697"/>
            <a:ext cx="0" cy="36588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43" name="Resim 42"/>
          <p:cNvPicPr>
            <a:picLocks noChangeAspect="1"/>
          </p:cNvPicPr>
          <p:nvPr/>
        </p:nvPicPr>
        <p:blipFill>
          <a:blip r:embed="rId4" cstate="print"/>
          <a:stretch>
            <a:fillRect/>
          </a:stretch>
        </p:blipFill>
        <p:spPr>
          <a:xfrm>
            <a:off x="4663853" y="5500253"/>
            <a:ext cx="843339" cy="798160"/>
          </a:xfrm>
          <a:prstGeom prst="rect">
            <a:avLst/>
          </a:prstGeom>
        </p:spPr>
      </p:pic>
      <p:cxnSp>
        <p:nvCxnSpPr>
          <p:cNvPr id="34" name="Düz Bağlayıcı 33"/>
          <p:cNvCxnSpPr/>
          <p:nvPr/>
        </p:nvCxnSpPr>
        <p:spPr>
          <a:xfrm>
            <a:off x="3354937" y="4806847"/>
            <a:ext cx="272880" cy="1174636"/>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sp>
        <p:nvSpPr>
          <p:cNvPr id="58" name="Dikdörtgen 57"/>
          <p:cNvSpPr/>
          <p:nvPr/>
        </p:nvSpPr>
        <p:spPr>
          <a:xfrm>
            <a:off x="6189386" y="4194961"/>
            <a:ext cx="2127030" cy="600988"/>
          </a:xfrm>
          <a:prstGeom prst="rect">
            <a:avLst/>
          </a:prstGeom>
          <a:pattFill prst="pct10">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36" name="Düz Bağlayıcı 35"/>
          <p:cNvCxnSpPr/>
          <p:nvPr/>
        </p:nvCxnSpPr>
        <p:spPr>
          <a:xfrm flipV="1">
            <a:off x="6159968" y="4008643"/>
            <a:ext cx="1034967" cy="815460"/>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pic>
        <p:nvPicPr>
          <p:cNvPr id="60" name="Resim 59"/>
          <p:cNvPicPr>
            <a:picLocks noChangeAspect="1"/>
          </p:cNvPicPr>
          <p:nvPr/>
        </p:nvPicPr>
        <p:blipFill>
          <a:blip r:embed="rId5" cstate="print"/>
          <a:stretch>
            <a:fillRect/>
          </a:stretch>
        </p:blipFill>
        <p:spPr>
          <a:xfrm>
            <a:off x="6849840" y="4916903"/>
            <a:ext cx="1409700" cy="1371600"/>
          </a:xfrm>
          <a:prstGeom prst="rect">
            <a:avLst/>
          </a:prstGeom>
        </p:spPr>
      </p:pic>
    </p:spTree>
    <p:extLst>
      <p:ext uri="{BB962C8B-B14F-4D97-AF65-F5344CB8AC3E}">
        <p14:creationId xmlns="" xmlns:p14="http://schemas.microsoft.com/office/powerpoint/2010/main" val="19371981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60452" y="476672"/>
            <a:ext cx="7704856" cy="792088"/>
          </a:xfrm>
        </p:spPr>
        <p:txBody>
          <a:bodyPr>
            <a:noAutofit/>
          </a:bodyPr>
          <a:lstStyle/>
          <a:p>
            <a:pPr marL="0" indent="0" algn="ctr">
              <a:buNone/>
            </a:pPr>
            <a:r>
              <a:rPr lang="tr-TR" sz="2400" b="1" dirty="0" smtClean="0">
                <a:solidFill>
                  <a:srgbClr val="C00000"/>
                </a:solidFill>
              </a:rPr>
              <a:t>Patent Hakkı Tecavüze Uğrayan Hak sahibinin ileri sürebileceği </a:t>
            </a:r>
            <a:r>
              <a:rPr lang="tr-TR" sz="2400" b="1" dirty="0" smtClean="0">
                <a:solidFill>
                  <a:srgbClr val="C00000"/>
                </a:solidFill>
              </a:rPr>
              <a:t>talepler  (Madde 149)</a:t>
            </a:r>
            <a:endParaRPr lang="tr-TR" sz="2400" b="1" dirty="0" smtClean="0">
              <a:solidFill>
                <a:srgbClr val="C00000"/>
              </a:solidFill>
            </a:endParaRPr>
          </a:p>
        </p:txBody>
      </p:sp>
      <p:sp>
        <p:nvSpPr>
          <p:cNvPr id="4" name="İçerik Yer Tutucusu 1"/>
          <p:cNvSpPr txBox="1">
            <a:spLocks/>
          </p:cNvSpPr>
          <p:nvPr/>
        </p:nvSpPr>
        <p:spPr>
          <a:xfrm>
            <a:off x="395536" y="1340768"/>
            <a:ext cx="8435280" cy="51125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r>
              <a:rPr lang="tr-TR" sz="1600" dirty="0" smtClean="0"/>
              <a:t>Mahkemeden;</a:t>
            </a:r>
          </a:p>
          <a:p>
            <a:pPr marL="800100" lvl="1" indent="-342900">
              <a:buAutoNum type="alphaLcParenR"/>
            </a:pPr>
            <a:r>
              <a:rPr lang="tr-TR" sz="1600" dirty="0" smtClean="0"/>
              <a:t>Fiilin tecavüz olup olmadığının </a:t>
            </a:r>
            <a:r>
              <a:rPr lang="tr-TR" sz="1600" b="1" dirty="0" smtClean="0"/>
              <a:t>tespiti </a:t>
            </a:r>
          </a:p>
          <a:p>
            <a:pPr marL="800100" lvl="1" indent="-342900">
              <a:buAutoNum type="alphaLcParenR"/>
            </a:pPr>
            <a:r>
              <a:rPr lang="tr-TR" sz="1600" dirty="0" smtClean="0"/>
              <a:t>Muhtemel tecavüzün </a:t>
            </a:r>
            <a:r>
              <a:rPr lang="tr-TR" sz="1600" b="1" dirty="0" smtClean="0"/>
              <a:t>önlenmesi</a:t>
            </a:r>
          </a:p>
          <a:p>
            <a:pPr marL="800100" lvl="1" indent="-342900">
              <a:buAutoNum type="alphaLcParenR"/>
            </a:pPr>
            <a:r>
              <a:rPr lang="tr-TR" sz="1600" dirty="0" smtClean="0"/>
              <a:t>Tecavüz fiillerinin </a:t>
            </a:r>
            <a:r>
              <a:rPr lang="tr-TR" sz="1600" b="1" dirty="0" smtClean="0"/>
              <a:t>durdurulması</a:t>
            </a:r>
          </a:p>
          <a:p>
            <a:pPr marL="457200" lvl="1" indent="0">
              <a:buNone/>
            </a:pPr>
            <a:r>
              <a:rPr lang="tr-TR" sz="1600" dirty="0"/>
              <a:t>ç</a:t>
            </a:r>
            <a:r>
              <a:rPr lang="tr-TR" sz="1600" dirty="0" smtClean="0"/>
              <a:t>)    </a:t>
            </a:r>
            <a:r>
              <a:rPr lang="tr-TR" sz="1600" b="1" dirty="0" smtClean="0"/>
              <a:t>Tecavüzün kaldırılması </a:t>
            </a:r>
            <a:r>
              <a:rPr lang="tr-TR" sz="1600" dirty="0" smtClean="0"/>
              <a:t>ile </a:t>
            </a:r>
            <a:r>
              <a:rPr lang="tr-TR" sz="1600" b="1" dirty="0" smtClean="0"/>
              <a:t>maddi ve manevi zararın tazmini</a:t>
            </a:r>
          </a:p>
          <a:p>
            <a:pPr marL="457200" lvl="1" indent="0">
              <a:buNone/>
            </a:pPr>
            <a:r>
              <a:rPr lang="tr-TR" sz="1600" dirty="0" smtClean="0"/>
              <a:t>d) Tecavüzü oluşturan veya cezayı gerektiren ürünler ile bunların üretiminde münhasıran kullanılan cihaz, makine gibi araçlara, tecavüze konu ürünler dışındaki diğer ürünlerin üretimini engellemeyecek </a:t>
            </a:r>
            <a:r>
              <a:rPr lang="tr-TR" sz="1600" b="1" dirty="0" smtClean="0"/>
              <a:t>şekilde  el konulması</a:t>
            </a:r>
          </a:p>
          <a:p>
            <a:pPr marL="457200" lvl="1" indent="0">
              <a:buNone/>
            </a:pPr>
            <a:r>
              <a:rPr lang="tr-TR" sz="1600" dirty="0" smtClean="0"/>
              <a:t>e) </a:t>
            </a:r>
            <a:r>
              <a:rPr lang="tr-TR" sz="1600" dirty="0" smtClean="0"/>
              <a:t>El </a:t>
            </a:r>
            <a:r>
              <a:rPr lang="tr-TR" sz="1600" dirty="0" smtClean="0"/>
              <a:t>konulan ürün cihaz ve makineler üzerinde </a:t>
            </a:r>
            <a:r>
              <a:rPr lang="tr-TR" sz="1600" b="1" dirty="0" smtClean="0"/>
              <a:t>kendisine mülkiyet hakkının tanınması</a:t>
            </a:r>
          </a:p>
          <a:p>
            <a:pPr marL="457200" lvl="1" indent="0">
              <a:buNone/>
            </a:pPr>
            <a:r>
              <a:rPr lang="tr-TR" sz="1600" dirty="0" smtClean="0"/>
              <a:t>f) Tecavüzün devamını önlemek üzere tedbirlerin alınması, özellikle masraflar tecavüz edene olmak üzere el konulan ürünler ile cihaz ve makine gibi </a:t>
            </a:r>
            <a:r>
              <a:rPr lang="tr-TR" sz="1600" b="1" dirty="0" smtClean="0"/>
              <a:t>araçların şekillerinin değiştirilmesi</a:t>
            </a:r>
            <a:r>
              <a:rPr lang="tr-TR" sz="1600" dirty="0" smtClean="0"/>
              <a:t>, üzerlerindeki </a:t>
            </a:r>
            <a:r>
              <a:rPr lang="tr-TR" sz="1600" b="1" dirty="0" smtClean="0"/>
              <a:t>markaların silinmesi </a:t>
            </a:r>
            <a:r>
              <a:rPr lang="tr-TR" sz="1600" dirty="0" smtClean="0"/>
              <a:t>veya sınai mülkiyet hakkına tecavüzün önlenmesi için  kaçınılmaz ise </a:t>
            </a:r>
            <a:r>
              <a:rPr lang="tr-TR" sz="1600" b="1" dirty="0" smtClean="0"/>
              <a:t>imhası </a:t>
            </a:r>
            <a:endParaRPr lang="tr-TR" sz="1600" dirty="0" smtClean="0"/>
          </a:p>
          <a:p>
            <a:pPr marL="800100" lvl="1" indent="-342900">
              <a:buAutoNum type="alphaLcParenR" startAt="7"/>
            </a:pPr>
            <a:r>
              <a:rPr lang="tr-TR" sz="1600" dirty="0" smtClean="0"/>
              <a:t>Haklı bir sebebin veya menfaatinin bulunması halinde, masrafları karşı tarafa ait olmak üzere kesinleşmiş </a:t>
            </a:r>
            <a:r>
              <a:rPr lang="tr-TR" sz="1600" b="1" dirty="0" smtClean="0"/>
              <a:t>kararın günlük gazete veya benzeri vasıtalarla </a:t>
            </a:r>
            <a:r>
              <a:rPr lang="tr-TR" sz="1600" dirty="0" smtClean="0"/>
              <a:t>tamamen veya özet olarak </a:t>
            </a:r>
            <a:r>
              <a:rPr lang="tr-TR" sz="1600" b="1" dirty="0" smtClean="0"/>
              <a:t>ilan edilmesi veya ilgililere tebliğ edilmesi</a:t>
            </a:r>
          </a:p>
          <a:p>
            <a:pPr marL="457200" lvl="1" indent="0">
              <a:buNone/>
            </a:pPr>
            <a:r>
              <a:rPr lang="tr-TR" sz="1600" dirty="0"/>
              <a:t>t</a:t>
            </a:r>
            <a:r>
              <a:rPr lang="tr-TR" sz="1600" dirty="0" smtClean="0"/>
              <a:t>alep edebilir</a:t>
            </a:r>
          </a:p>
        </p:txBody>
      </p:sp>
    </p:spTree>
    <p:extLst>
      <p:ext uri="{BB962C8B-B14F-4D97-AF65-F5344CB8AC3E}">
        <p14:creationId xmlns="" xmlns:p14="http://schemas.microsoft.com/office/powerpoint/2010/main" val="15681694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60452" y="116632"/>
            <a:ext cx="7704856" cy="648072"/>
          </a:xfrm>
        </p:spPr>
        <p:txBody>
          <a:bodyPr>
            <a:noAutofit/>
          </a:bodyPr>
          <a:lstStyle/>
          <a:p>
            <a:pPr marL="0" indent="0" algn="ctr">
              <a:buNone/>
            </a:pPr>
            <a:r>
              <a:rPr lang="tr-TR" sz="2200" b="1" dirty="0" smtClean="0">
                <a:solidFill>
                  <a:srgbClr val="C00000"/>
                </a:solidFill>
              </a:rPr>
              <a:t>Tazminat</a:t>
            </a:r>
          </a:p>
          <a:p>
            <a:pPr marL="0" indent="0" algn="ctr">
              <a:buNone/>
            </a:pPr>
            <a:r>
              <a:rPr lang="tr-TR" sz="2200" b="1" dirty="0" smtClean="0">
                <a:solidFill>
                  <a:srgbClr val="C00000"/>
                </a:solidFill>
              </a:rPr>
              <a:t>Madde 150</a:t>
            </a:r>
          </a:p>
        </p:txBody>
      </p:sp>
      <p:sp>
        <p:nvSpPr>
          <p:cNvPr id="4" name="İçerik Yer Tutucusu 1"/>
          <p:cNvSpPr txBox="1">
            <a:spLocks/>
          </p:cNvSpPr>
          <p:nvPr/>
        </p:nvSpPr>
        <p:spPr>
          <a:xfrm>
            <a:off x="395536" y="908720"/>
            <a:ext cx="8435280" cy="338437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r>
              <a:rPr lang="tr-TR" sz="2000" dirty="0" smtClean="0"/>
              <a:t>Patent Hakkına tecavüz fiilini işleyen kişiler; </a:t>
            </a:r>
          </a:p>
          <a:p>
            <a:pPr marL="457200" lvl="1" indent="0">
              <a:buNone/>
            </a:pPr>
            <a:r>
              <a:rPr lang="tr-TR" sz="2000" dirty="0" smtClean="0"/>
              <a:t>- hak sahibinin zararını tazmin etmekle yükümlüdür.</a:t>
            </a:r>
          </a:p>
          <a:p>
            <a:pPr lvl="1">
              <a:buFontTx/>
              <a:buChar char="-"/>
            </a:pPr>
            <a:r>
              <a:rPr lang="tr-TR" sz="2000" dirty="0" smtClean="0"/>
              <a:t>Tecavüz durumunda hakka konu ürün veya </a:t>
            </a:r>
            <a:r>
              <a:rPr lang="tr-TR" sz="2000" b="1" dirty="0" smtClean="0"/>
              <a:t>hizmetlerin tecavüz eden tarafından kötü şekilde  kullanılması veya üretilmesi</a:t>
            </a:r>
            <a:r>
              <a:rPr lang="tr-TR" sz="2000" dirty="0" smtClean="0"/>
              <a:t>, bu şekilde üretilen ürünlerin temin edilmesi yahut uygun olmayan bir tarzda piyasaya sürülmesi sonucunda </a:t>
            </a:r>
            <a:r>
              <a:rPr lang="tr-TR" sz="2000" b="1" dirty="0" smtClean="0"/>
              <a:t>sınai mülkiyet hakkının  itibarı zarara uğrarsa</a:t>
            </a:r>
            <a:r>
              <a:rPr lang="tr-TR" sz="2000" dirty="0" smtClean="0"/>
              <a:t>, bu nedenle </a:t>
            </a:r>
            <a:r>
              <a:rPr lang="tr-TR" sz="2000" b="1" dirty="0" smtClean="0"/>
              <a:t>ayrıca tazminat istenebilir</a:t>
            </a:r>
            <a:endParaRPr lang="tr-TR" sz="2000" dirty="0"/>
          </a:p>
          <a:p>
            <a:pPr lvl="1">
              <a:buFontTx/>
              <a:buChar char="-"/>
            </a:pPr>
            <a:r>
              <a:rPr lang="tr-TR" sz="2000" dirty="0" smtClean="0"/>
              <a:t>Hak sahibi, tecavüze dayalı tazminat </a:t>
            </a:r>
            <a:r>
              <a:rPr lang="tr-TR" sz="2000" b="1" dirty="0" smtClean="0"/>
              <a:t>davasını açmadan önce</a:t>
            </a:r>
            <a:r>
              <a:rPr lang="tr-TR" sz="2000" dirty="0" smtClean="0"/>
              <a:t>, </a:t>
            </a:r>
            <a:r>
              <a:rPr lang="tr-TR" sz="2000" b="1" dirty="0" smtClean="0"/>
              <a:t>zararın belirlenmesi için tüm delillerin Mahkemeye sunulması talebinde </a:t>
            </a:r>
            <a:r>
              <a:rPr lang="tr-TR" sz="2000" dirty="0" smtClean="0"/>
              <a:t>bulunabilir. </a:t>
            </a:r>
            <a:endParaRPr lang="tr-TR" sz="2000" dirty="0"/>
          </a:p>
        </p:txBody>
      </p:sp>
    </p:spTree>
    <p:extLst>
      <p:ext uri="{BB962C8B-B14F-4D97-AF65-F5344CB8AC3E}">
        <p14:creationId xmlns="" xmlns:p14="http://schemas.microsoft.com/office/powerpoint/2010/main" val="10556370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1"/>
          <p:cNvSpPr txBox="1">
            <a:spLocks/>
          </p:cNvSpPr>
          <p:nvPr/>
        </p:nvSpPr>
        <p:spPr>
          <a:xfrm>
            <a:off x="683568" y="0"/>
            <a:ext cx="7704856" cy="9361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tr-TR" sz="2200" b="1" dirty="0" smtClean="0">
                <a:solidFill>
                  <a:srgbClr val="C00000"/>
                </a:solidFill>
              </a:rPr>
              <a:t>Yoksun Kalınan Kazanç</a:t>
            </a:r>
          </a:p>
          <a:p>
            <a:pPr marL="0" indent="0" algn="ctr">
              <a:buFont typeface="Arial" panose="020B0604020202020204" pitchFamily="34" charset="0"/>
              <a:buNone/>
            </a:pPr>
            <a:r>
              <a:rPr lang="tr-TR" sz="2200" b="1" dirty="0" smtClean="0">
                <a:solidFill>
                  <a:srgbClr val="C00000"/>
                </a:solidFill>
              </a:rPr>
              <a:t>Madde 151</a:t>
            </a:r>
          </a:p>
        </p:txBody>
      </p:sp>
      <p:sp>
        <p:nvSpPr>
          <p:cNvPr id="6" name="İçerik Yer Tutucusu 1"/>
          <p:cNvSpPr txBox="1">
            <a:spLocks/>
          </p:cNvSpPr>
          <p:nvPr/>
        </p:nvSpPr>
        <p:spPr>
          <a:xfrm>
            <a:off x="467544" y="1111364"/>
            <a:ext cx="8435280" cy="4621892"/>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r>
              <a:rPr lang="tr-TR" sz="1600" dirty="0" smtClean="0"/>
              <a:t>Hak sahibinin uğradığı zarar:  fiili kayıp ve yoksun kalınan kazancı kapsar.</a:t>
            </a:r>
          </a:p>
          <a:p>
            <a:pPr marL="457200" lvl="1" indent="0">
              <a:buNone/>
            </a:pPr>
            <a:endParaRPr lang="tr-TR" sz="1600" dirty="0" smtClean="0"/>
          </a:p>
          <a:p>
            <a:pPr marL="457200" lvl="1" indent="0">
              <a:buNone/>
            </a:pPr>
            <a:r>
              <a:rPr lang="tr-TR" sz="1600" b="1" dirty="0" smtClean="0"/>
              <a:t>Yoksun Kalınan Kazanç</a:t>
            </a:r>
            <a:r>
              <a:rPr lang="tr-TR" sz="1600" dirty="0" smtClean="0"/>
              <a:t>, zarar gören hak sahibinin  seçimine bağlı olarak aşağıdaki değerlendirme usullerinden  biri ile hesaplanır:</a:t>
            </a:r>
          </a:p>
          <a:p>
            <a:pPr marL="457200" lvl="1" indent="0">
              <a:buNone/>
            </a:pPr>
            <a:r>
              <a:rPr lang="tr-TR" sz="1600" dirty="0" smtClean="0"/>
              <a:t>	Sınai mülkiyet hakkına tecavüz eden kişinin </a:t>
            </a:r>
            <a:r>
              <a:rPr lang="tr-TR" sz="1600" b="1" dirty="0" smtClean="0"/>
              <a:t>rekabeti olmasaydı</a:t>
            </a:r>
            <a:r>
              <a:rPr lang="tr-TR" sz="1600" dirty="0" smtClean="0"/>
              <a:t>, hak sahibinin elde </a:t>
            </a:r>
          </a:p>
          <a:p>
            <a:pPr marL="457200" lvl="1" indent="0">
              <a:buNone/>
            </a:pPr>
            <a:r>
              <a:rPr lang="tr-TR" sz="1600" dirty="0"/>
              <a:t>	</a:t>
            </a:r>
            <a:r>
              <a:rPr lang="tr-TR" sz="1600" dirty="0" smtClean="0"/>
              <a:t>edebileceği </a:t>
            </a:r>
            <a:r>
              <a:rPr lang="tr-TR" sz="1600" b="1" dirty="0" smtClean="0"/>
              <a:t>muhtemel gelir</a:t>
            </a:r>
          </a:p>
          <a:p>
            <a:pPr marL="457200" lvl="1" indent="0">
              <a:buNone/>
            </a:pPr>
            <a:r>
              <a:rPr lang="tr-TR" sz="1600" dirty="0" smtClean="0"/>
              <a:t>	Sınai Mülkiyet hakkına tecavüz edenin </a:t>
            </a:r>
            <a:r>
              <a:rPr lang="tr-TR" sz="1600" b="1" dirty="0" smtClean="0"/>
              <a:t>elde ettiği net kazanç</a:t>
            </a:r>
          </a:p>
          <a:p>
            <a:pPr marL="457200" lvl="1" indent="0">
              <a:buNone/>
            </a:pPr>
            <a:r>
              <a:rPr lang="tr-TR" sz="1600" dirty="0" smtClean="0"/>
              <a:t>	Sınai Mülkiyet hakkına tecavüz edenin bu hakkı bir lisans sözleşmesi ile hukuka uygun </a:t>
            </a:r>
          </a:p>
          <a:p>
            <a:pPr marL="457200" lvl="1" indent="0">
              <a:buNone/>
            </a:pPr>
            <a:r>
              <a:rPr lang="tr-TR" sz="1600" dirty="0"/>
              <a:t>	</a:t>
            </a:r>
            <a:r>
              <a:rPr lang="tr-TR" sz="1600" dirty="0" smtClean="0"/>
              <a:t>olarak kullanmış olması halinde </a:t>
            </a:r>
            <a:r>
              <a:rPr lang="tr-TR" sz="1600" b="1" dirty="0" smtClean="0"/>
              <a:t>ödenmesi gereken lisans bedeli </a:t>
            </a:r>
          </a:p>
          <a:p>
            <a:pPr marL="457200" lvl="1" indent="0">
              <a:buNone/>
            </a:pPr>
            <a:endParaRPr lang="tr-TR" sz="1600" b="1" dirty="0"/>
          </a:p>
          <a:p>
            <a:pPr marL="457200" lvl="1" indent="0">
              <a:buNone/>
            </a:pPr>
            <a:r>
              <a:rPr lang="tr-TR" sz="1600" dirty="0" smtClean="0"/>
              <a:t>Yoksun kalınan kazancın hesaplanmasında;  özellikle sınai mülkiyet hakkının </a:t>
            </a:r>
            <a:r>
              <a:rPr lang="tr-TR" sz="1600" b="1" dirty="0" smtClean="0"/>
              <a:t>ekonomik önemi veya tecavüz sırasında  sınai mülkiyet hakkına ilişkin lisansların sayısı, süresi ve çeşidi</a:t>
            </a:r>
            <a:r>
              <a:rPr lang="tr-TR" sz="1600" dirty="0" smtClean="0"/>
              <a:t>, </a:t>
            </a:r>
            <a:r>
              <a:rPr lang="tr-TR" sz="1600" b="1" dirty="0" smtClean="0"/>
              <a:t>ihlalin nitelik ve boyutu</a:t>
            </a:r>
            <a:r>
              <a:rPr lang="tr-TR" sz="1600" dirty="0" smtClean="0"/>
              <a:t> gibi etkenler dikkate alınır.</a:t>
            </a:r>
          </a:p>
          <a:p>
            <a:pPr marL="457200" lvl="1" indent="0">
              <a:buNone/>
            </a:pPr>
            <a:endParaRPr lang="tr-TR" sz="1600" b="1" dirty="0" smtClean="0"/>
          </a:p>
          <a:p>
            <a:pPr marL="457200" lvl="1" indent="0">
              <a:buNone/>
            </a:pPr>
            <a:r>
              <a:rPr lang="tr-TR" sz="1600" dirty="0" smtClean="0"/>
              <a:t>Patent hakkına tecavüz halinde, patent sahibinin Kanunda öngörülen </a:t>
            </a:r>
            <a:r>
              <a:rPr lang="tr-TR" sz="1600" b="1" dirty="0" smtClean="0"/>
              <a:t>patenti kullanma yükümlülüğünü yerine getirmemiş olduğu kanaatine varılırsa </a:t>
            </a:r>
            <a:r>
              <a:rPr lang="tr-TR" sz="1600" dirty="0" smtClean="0"/>
              <a:t>yoksun kalınan kazanç </a:t>
            </a:r>
            <a:r>
              <a:rPr lang="tr-TR" sz="1600" b="1" dirty="0" smtClean="0"/>
              <a:t>Lisans bedeli dikkate alınarak </a:t>
            </a:r>
            <a:r>
              <a:rPr lang="tr-TR" sz="1600" dirty="0" smtClean="0"/>
              <a:t>hesaplanır. </a:t>
            </a:r>
            <a:endParaRPr lang="tr-TR" sz="1600" dirty="0"/>
          </a:p>
        </p:txBody>
      </p:sp>
      <p:cxnSp>
        <p:nvCxnSpPr>
          <p:cNvPr id="3" name="Düz Bağlayıcı 2"/>
          <p:cNvCxnSpPr/>
          <p:nvPr/>
        </p:nvCxnSpPr>
        <p:spPr>
          <a:xfrm>
            <a:off x="962923" y="1772816"/>
            <a:ext cx="0" cy="1368152"/>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Düz Ok Bağlayıcısı 8"/>
          <p:cNvCxnSpPr/>
          <p:nvPr/>
        </p:nvCxnSpPr>
        <p:spPr>
          <a:xfrm>
            <a:off x="962923" y="2339627"/>
            <a:ext cx="440725" cy="0"/>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Düz Ok Bağlayıcısı 9"/>
          <p:cNvCxnSpPr/>
          <p:nvPr/>
        </p:nvCxnSpPr>
        <p:spPr>
          <a:xfrm>
            <a:off x="962923" y="2780928"/>
            <a:ext cx="440725" cy="0"/>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Düz Ok Bağlayıcısı 10"/>
          <p:cNvCxnSpPr/>
          <p:nvPr/>
        </p:nvCxnSpPr>
        <p:spPr>
          <a:xfrm flipV="1">
            <a:off x="962923" y="3140805"/>
            <a:ext cx="440725" cy="163"/>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937936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60452" y="476672"/>
            <a:ext cx="7704856" cy="936104"/>
          </a:xfrm>
        </p:spPr>
        <p:txBody>
          <a:bodyPr>
            <a:noAutofit/>
          </a:bodyPr>
          <a:lstStyle/>
          <a:p>
            <a:pPr marL="0" indent="0" algn="ctr">
              <a:buNone/>
            </a:pPr>
            <a:r>
              <a:rPr lang="tr-TR" sz="2400" b="1" dirty="0" smtClean="0">
                <a:solidFill>
                  <a:srgbClr val="C00000"/>
                </a:solidFill>
              </a:rPr>
              <a:t>Zaman Aşımı Süresi</a:t>
            </a:r>
          </a:p>
          <a:p>
            <a:pPr marL="0" indent="0" algn="ctr">
              <a:buNone/>
            </a:pPr>
            <a:r>
              <a:rPr lang="tr-TR" sz="2400" b="1" dirty="0" smtClean="0">
                <a:solidFill>
                  <a:srgbClr val="C00000"/>
                </a:solidFill>
              </a:rPr>
              <a:t>Madde 157</a:t>
            </a:r>
          </a:p>
        </p:txBody>
      </p:sp>
      <p:sp>
        <p:nvSpPr>
          <p:cNvPr id="4" name="İçerik Yer Tutucusu 1"/>
          <p:cNvSpPr txBox="1">
            <a:spLocks/>
          </p:cNvSpPr>
          <p:nvPr/>
        </p:nvSpPr>
        <p:spPr>
          <a:xfrm>
            <a:off x="354360" y="1556792"/>
            <a:ext cx="8435280" cy="388843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r>
              <a:rPr lang="tr-TR" sz="1600" dirty="0" smtClean="0"/>
              <a:t>Sınai Mülkiyet haklarındaki zaman aşımı süresi:  11.01.2011 tarihli ve 6098 sayılı Türk Borçlar Kanununun zaman aşımına ilişkin hükümleri uygulanmaktadır. </a:t>
            </a:r>
          </a:p>
          <a:p>
            <a:pPr marL="457200" lvl="1" indent="0">
              <a:buNone/>
            </a:pPr>
            <a:r>
              <a:rPr lang="tr-TR" sz="1600" b="1" dirty="0" smtClean="0"/>
              <a:t>(İkinci Ayırım, </a:t>
            </a:r>
            <a:r>
              <a:rPr lang="tr-TR" sz="1600" b="1" dirty="0" err="1" smtClean="0"/>
              <a:t>C.Zamanaşımı</a:t>
            </a:r>
            <a:r>
              <a:rPr lang="tr-TR" sz="1600" b="1" dirty="0" smtClean="0"/>
              <a:t>, I. Kural, Madde 72)</a:t>
            </a:r>
            <a:endParaRPr lang="tr-TR" sz="1600" dirty="0"/>
          </a:p>
          <a:p>
            <a:pPr marL="457200" lvl="1" indent="0">
              <a:buNone/>
            </a:pPr>
            <a:endParaRPr lang="tr-TR" sz="1600" dirty="0"/>
          </a:p>
          <a:p>
            <a:pPr marL="0" lvl="0" indent="0" algn="just" eaLnBrk="0" fontAlgn="base" hangingPunct="0">
              <a:spcBef>
                <a:spcPct val="0"/>
              </a:spcBef>
              <a:spcAft>
                <a:spcPct val="0"/>
              </a:spcAft>
              <a:buNone/>
            </a:pPr>
            <a:r>
              <a:rPr lang="tr-TR" altLang="tr-TR" sz="1600" b="1" dirty="0"/>
              <a:t>MADDE 72- </a:t>
            </a:r>
            <a:r>
              <a:rPr lang="tr-TR" altLang="tr-TR" sz="1600" dirty="0"/>
              <a:t>Tazminat istemi;</a:t>
            </a:r>
          </a:p>
          <a:p>
            <a:pPr lvl="1" algn="just" eaLnBrk="0" fontAlgn="base" hangingPunct="0">
              <a:spcBef>
                <a:spcPct val="0"/>
              </a:spcBef>
              <a:spcAft>
                <a:spcPct val="0"/>
              </a:spcAft>
              <a:buFontTx/>
              <a:buChar char="-"/>
            </a:pPr>
            <a:r>
              <a:rPr lang="tr-TR" altLang="tr-TR" sz="1600" dirty="0"/>
              <a:t>zarar görenin zararı ve tazminat yükümlüsünü öğrendiği tarihten başlayarak </a:t>
            </a:r>
            <a:r>
              <a:rPr lang="tr-TR" altLang="tr-TR" sz="1600" b="1" dirty="0"/>
              <a:t>iki yılın </a:t>
            </a:r>
            <a:r>
              <a:rPr lang="tr-TR" altLang="tr-TR" sz="1600" dirty="0"/>
              <a:t>ve </a:t>
            </a:r>
          </a:p>
          <a:p>
            <a:pPr lvl="1" algn="just" eaLnBrk="0" fontAlgn="base" hangingPunct="0">
              <a:spcBef>
                <a:spcPct val="0"/>
              </a:spcBef>
              <a:spcAft>
                <a:spcPct val="0"/>
              </a:spcAft>
              <a:buFontTx/>
              <a:buChar char="-"/>
            </a:pPr>
            <a:r>
              <a:rPr lang="tr-TR" altLang="tr-TR" sz="1600" dirty="0"/>
              <a:t>her hâlde fiilin işlendiği tarihten başlayarak </a:t>
            </a:r>
            <a:r>
              <a:rPr lang="tr-TR" altLang="tr-TR" sz="1600" b="1" dirty="0"/>
              <a:t>on yılın </a:t>
            </a:r>
            <a:r>
              <a:rPr lang="tr-TR" altLang="tr-TR" sz="1600" dirty="0"/>
              <a:t>geçmesiyle zamanaşımına uğrar. </a:t>
            </a:r>
          </a:p>
          <a:p>
            <a:pPr marL="400050" lvl="1" indent="0" algn="just" eaLnBrk="0" fontAlgn="base" hangingPunct="0">
              <a:spcBef>
                <a:spcPct val="0"/>
              </a:spcBef>
              <a:spcAft>
                <a:spcPct val="0"/>
              </a:spcAft>
              <a:buNone/>
            </a:pPr>
            <a:endParaRPr lang="tr-TR" altLang="tr-TR" sz="1600" dirty="0"/>
          </a:p>
          <a:p>
            <a:pPr marL="0" lvl="0" indent="0" algn="just" eaLnBrk="0" fontAlgn="base" hangingPunct="0">
              <a:spcBef>
                <a:spcPct val="0"/>
              </a:spcBef>
              <a:spcAft>
                <a:spcPct val="0"/>
              </a:spcAft>
              <a:buNone/>
            </a:pPr>
            <a:r>
              <a:rPr lang="tr-TR" altLang="tr-TR" sz="1600" dirty="0"/>
              <a:t>Ancak, tazminat ceza kanunlarının daha uzun bir zamanaşımı öngördüğü cezayı gerektiren bir fiilden doğmuşsa, bu zamanaşımı uygulanır.</a:t>
            </a:r>
          </a:p>
          <a:p>
            <a:pPr marL="0" lvl="0" indent="0" algn="just" eaLnBrk="0" fontAlgn="base" hangingPunct="0">
              <a:spcBef>
                <a:spcPct val="0"/>
              </a:spcBef>
              <a:spcAft>
                <a:spcPct val="0"/>
              </a:spcAft>
              <a:buNone/>
            </a:pPr>
            <a:endParaRPr lang="tr-TR" altLang="tr-TR" sz="1600" dirty="0"/>
          </a:p>
          <a:p>
            <a:pPr marL="457200" lvl="1" indent="0">
              <a:buNone/>
            </a:pPr>
            <a:endParaRPr lang="tr-TR" sz="1600" dirty="0"/>
          </a:p>
          <a:p>
            <a:pPr marL="457200" lvl="1" indent="0">
              <a:buNone/>
            </a:pPr>
            <a:endParaRPr lang="tr-TR" sz="1600" dirty="0"/>
          </a:p>
          <a:p>
            <a:pPr marL="457200" lvl="1" indent="0">
              <a:buNone/>
            </a:pPr>
            <a:endParaRPr lang="tr-TR" sz="1600" dirty="0"/>
          </a:p>
        </p:txBody>
      </p:sp>
    </p:spTree>
    <p:extLst>
      <p:ext uri="{BB962C8B-B14F-4D97-AF65-F5344CB8AC3E}">
        <p14:creationId xmlns="" xmlns:p14="http://schemas.microsoft.com/office/powerpoint/2010/main" val="1845041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60452" y="476672"/>
            <a:ext cx="7704856" cy="936104"/>
          </a:xfrm>
        </p:spPr>
        <p:txBody>
          <a:bodyPr>
            <a:noAutofit/>
          </a:bodyPr>
          <a:lstStyle/>
          <a:p>
            <a:pPr marL="0" indent="0" algn="ctr">
              <a:buNone/>
            </a:pPr>
            <a:r>
              <a:rPr lang="tr-TR" sz="2400" b="1" dirty="0" smtClean="0">
                <a:solidFill>
                  <a:srgbClr val="C00000"/>
                </a:solidFill>
              </a:rPr>
              <a:t>Lisans Alan  Açısından Dava Açma ve Şartları</a:t>
            </a:r>
          </a:p>
          <a:p>
            <a:pPr marL="0" indent="0" algn="ctr">
              <a:buNone/>
            </a:pPr>
            <a:r>
              <a:rPr lang="tr-TR" sz="2400" b="1" dirty="0" smtClean="0">
                <a:solidFill>
                  <a:srgbClr val="C00000"/>
                </a:solidFill>
              </a:rPr>
              <a:t>Madde 158</a:t>
            </a:r>
          </a:p>
        </p:txBody>
      </p:sp>
      <p:sp>
        <p:nvSpPr>
          <p:cNvPr id="4" name="İçerik Yer Tutucusu 1"/>
          <p:cNvSpPr txBox="1">
            <a:spLocks/>
          </p:cNvSpPr>
          <p:nvPr/>
        </p:nvSpPr>
        <p:spPr>
          <a:xfrm>
            <a:off x="360452" y="1410580"/>
            <a:ext cx="8435280" cy="446669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buFontTx/>
              <a:buChar char="-"/>
            </a:pPr>
            <a:r>
              <a:rPr lang="tr-TR" sz="1600" b="1" dirty="0" err="1" smtClean="0"/>
              <a:t>İnhisari</a:t>
            </a:r>
            <a:r>
              <a:rPr lang="tr-TR" sz="1600" b="1" dirty="0" smtClean="0"/>
              <a:t> Lisansta; </a:t>
            </a:r>
          </a:p>
          <a:p>
            <a:pPr lvl="2">
              <a:buFontTx/>
              <a:buChar char="-"/>
            </a:pPr>
            <a:r>
              <a:rPr lang="tr-TR" sz="1600" dirty="0" smtClean="0"/>
              <a:t>lisans alan üçüncü bir kişi tarafından sınai mülkiyet hakkına tecavüz edilmesi durumunda , hak sahibinin sınai mülkiyet ile ilgili açabileceği davaları açma hakkı bulunmaktadır (Aksi sözleşmede belirtilmemişse)</a:t>
            </a:r>
          </a:p>
          <a:p>
            <a:pPr lvl="1">
              <a:buFontTx/>
              <a:buChar char="-"/>
            </a:pPr>
            <a:r>
              <a:rPr lang="tr-TR" sz="1600" b="1" dirty="0" err="1" smtClean="0"/>
              <a:t>İnhisari</a:t>
            </a:r>
            <a:r>
              <a:rPr lang="tr-TR" sz="1600" b="1" dirty="0" smtClean="0"/>
              <a:t> Olmayan Lisansta</a:t>
            </a:r>
            <a:r>
              <a:rPr lang="tr-TR" sz="1600" dirty="0" smtClean="0"/>
              <a:t>: </a:t>
            </a:r>
          </a:p>
          <a:p>
            <a:pPr lvl="2">
              <a:buFontTx/>
              <a:buChar char="-"/>
            </a:pPr>
            <a:r>
              <a:rPr lang="tr-TR" sz="1600" dirty="0" smtClean="0"/>
              <a:t>sözleşmede açıkça sınırlandırılmamışsa, yapacağı bildirimle, gereken davanın açılmasını sınai mülkiyet sahibinden isteyebilir.</a:t>
            </a:r>
          </a:p>
          <a:p>
            <a:pPr lvl="2">
              <a:buFontTx/>
              <a:buChar char="-"/>
            </a:pPr>
            <a:r>
              <a:rPr lang="tr-TR" sz="1600" dirty="0" smtClean="0"/>
              <a:t>Hak sahibinin bu talebi kabul etmemesi veya bildirim tarihinden itibaren </a:t>
            </a:r>
            <a:r>
              <a:rPr lang="tr-TR" sz="1600" b="1" dirty="0" smtClean="0"/>
              <a:t>üç ay içinde</a:t>
            </a:r>
            <a:r>
              <a:rPr lang="tr-TR" sz="1600" dirty="0" smtClean="0"/>
              <a:t> davayı açmaması durumunda, lisans alan yaptığı bildirimi de ekleyerek kendi adına ve kendi menfaatlerinin gerektirdiği ölçüde dava açabilir. </a:t>
            </a:r>
          </a:p>
          <a:p>
            <a:pPr lvl="2">
              <a:buFontTx/>
              <a:buChar char="-"/>
            </a:pPr>
            <a:r>
              <a:rPr lang="tr-TR" sz="1600" dirty="0" smtClean="0"/>
              <a:t>Böyle bir durumda; </a:t>
            </a:r>
            <a:r>
              <a:rPr lang="tr-TR" sz="1600" dirty="0" err="1" smtClean="0"/>
              <a:t>inhisari</a:t>
            </a:r>
            <a:r>
              <a:rPr lang="tr-TR" sz="1600" dirty="0" smtClean="0"/>
              <a:t> olmayan lisans sahibi, hak sahibine durumu bildirmekle yükümlüdür. </a:t>
            </a:r>
          </a:p>
          <a:p>
            <a:pPr lvl="1">
              <a:buFontTx/>
              <a:buChar char="-"/>
            </a:pPr>
            <a:r>
              <a:rPr lang="tr-TR" sz="1600" b="1" dirty="0" smtClean="0"/>
              <a:t>Lisans alan, </a:t>
            </a:r>
            <a:r>
              <a:rPr lang="tr-TR" sz="1600" dirty="0" smtClean="0"/>
              <a:t>ciddi bir zarar tehlikesi varsa; söz konusu süre geçmesinden önce;   </a:t>
            </a:r>
            <a:r>
              <a:rPr lang="tr-TR" sz="1600" b="1" dirty="0" smtClean="0"/>
              <a:t>Mahkemeden İhtiyati Tedbir kararı verilmesini isteyebilir</a:t>
            </a:r>
            <a:r>
              <a:rPr lang="tr-TR" sz="1600" dirty="0" smtClean="0"/>
              <a:t>. Mahkeme tedbir kararı verirse, lisans sahibi dava açmaya da  yetkilidir. Bu halde </a:t>
            </a:r>
            <a:r>
              <a:rPr lang="tr-TR" sz="1600" dirty="0" err="1" smtClean="0"/>
              <a:t>inhisari</a:t>
            </a:r>
            <a:r>
              <a:rPr lang="tr-TR" sz="1600" dirty="0" smtClean="0"/>
              <a:t> olmayan lisans durumundaki şartlar yargılama devam ederken tamamlanır. </a:t>
            </a:r>
            <a:endParaRPr lang="tr-TR" sz="1600" dirty="0"/>
          </a:p>
          <a:p>
            <a:pPr marL="457200" lvl="1" indent="0">
              <a:buNone/>
            </a:pPr>
            <a:endParaRPr lang="tr-TR" sz="1600" dirty="0"/>
          </a:p>
          <a:p>
            <a:pPr marL="457200" lvl="1" indent="0">
              <a:buNone/>
            </a:pPr>
            <a:endParaRPr lang="tr-TR" sz="1600" dirty="0"/>
          </a:p>
        </p:txBody>
      </p:sp>
    </p:spTree>
    <p:extLst>
      <p:ext uri="{BB962C8B-B14F-4D97-AF65-F5344CB8AC3E}">
        <p14:creationId xmlns="" xmlns:p14="http://schemas.microsoft.com/office/powerpoint/2010/main" val="26019640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60452" y="476672"/>
            <a:ext cx="7704856" cy="648072"/>
          </a:xfrm>
        </p:spPr>
        <p:txBody>
          <a:bodyPr>
            <a:noAutofit/>
          </a:bodyPr>
          <a:lstStyle/>
          <a:p>
            <a:pPr marL="0" indent="0" algn="ctr">
              <a:buNone/>
            </a:pPr>
            <a:r>
              <a:rPr lang="tr-TR" sz="2000" b="1" dirty="0" smtClean="0">
                <a:solidFill>
                  <a:srgbClr val="C00000"/>
                </a:solidFill>
              </a:rPr>
              <a:t>İhtiyati Tedbir </a:t>
            </a:r>
          </a:p>
          <a:p>
            <a:pPr marL="0" indent="0" algn="ctr">
              <a:buNone/>
            </a:pPr>
            <a:r>
              <a:rPr lang="tr-TR" sz="2000" b="1" dirty="0" smtClean="0">
                <a:solidFill>
                  <a:srgbClr val="C00000"/>
                </a:solidFill>
              </a:rPr>
              <a:t>Madde 159</a:t>
            </a:r>
          </a:p>
        </p:txBody>
      </p:sp>
      <p:sp>
        <p:nvSpPr>
          <p:cNvPr id="4" name="İçerik Yer Tutucusu 1"/>
          <p:cNvSpPr txBox="1">
            <a:spLocks/>
          </p:cNvSpPr>
          <p:nvPr/>
        </p:nvSpPr>
        <p:spPr>
          <a:xfrm>
            <a:off x="360452" y="1196752"/>
            <a:ext cx="8435280" cy="1512168"/>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r>
              <a:rPr lang="tr-TR" sz="1600" b="1" dirty="0" smtClean="0"/>
              <a:t>Dava Açma hakkına sahip olan kişiler</a:t>
            </a:r>
            <a:r>
              <a:rPr lang="tr-TR" sz="1600" dirty="0" smtClean="0"/>
              <a:t>; dava konusu kullanımın</a:t>
            </a:r>
          </a:p>
          <a:p>
            <a:pPr lvl="1">
              <a:buFontTx/>
              <a:buChar char="-"/>
            </a:pPr>
            <a:r>
              <a:rPr lang="tr-TR" sz="1600" b="1" dirty="0" smtClean="0"/>
              <a:t>Ülke içinde </a:t>
            </a:r>
            <a:r>
              <a:rPr lang="tr-TR" sz="1600" dirty="0" smtClean="0"/>
              <a:t>kendi sınai mülkiyet hakkına tecavüz teşkil edecek şekilde gerçekleşmekte olduğunu, veya</a:t>
            </a:r>
          </a:p>
          <a:p>
            <a:pPr lvl="1">
              <a:buFontTx/>
              <a:buChar char="-"/>
            </a:pPr>
            <a:r>
              <a:rPr lang="tr-TR" sz="1600" dirty="0" smtClean="0"/>
              <a:t>Gerçekleşmesi için ciddi ve etkin çalışmalar yapıldığını</a:t>
            </a:r>
          </a:p>
          <a:p>
            <a:pPr marL="457200" lvl="1" indent="0">
              <a:buNone/>
            </a:pPr>
            <a:r>
              <a:rPr lang="tr-TR" sz="1600" b="1" dirty="0" smtClean="0"/>
              <a:t>ispat etmek şartıyla, </a:t>
            </a:r>
            <a:r>
              <a:rPr lang="tr-TR" sz="1600" dirty="0" smtClean="0"/>
              <a:t>verilecek hükmün etkinliğini temin etmek üzere, </a:t>
            </a:r>
            <a:r>
              <a:rPr lang="tr-TR" sz="1600" b="1" dirty="0" smtClean="0"/>
              <a:t>ihtiyati tedbir kararı verilmesini Mahkemeden  talep edebilirler </a:t>
            </a:r>
            <a:r>
              <a:rPr lang="tr-TR" sz="1600" dirty="0" smtClean="0"/>
              <a:t>  </a:t>
            </a:r>
          </a:p>
          <a:p>
            <a:pPr lvl="1">
              <a:buFontTx/>
              <a:buChar char="-"/>
            </a:pPr>
            <a:endParaRPr lang="tr-TR" sz="1600" dirty="0" smtClean="0"/>
          </a:p>
          <a:p>
            <a:pPr lvl="1">
              <a:buFontTx/>
              <a:buChar char="-"/>
            </a:pPr>
            <a:endParaRPr lang="tr-TR" sz="1600" dirty="0"/>
          </a:p>
          <a:p>
            <a:pPr marL="457200" lvl="1" indent="0">
              <a:buNone/>
            </a:pPr>
            <a:endParaRPr lang="tr-TR" sz="1600" dirty="0"/>
          </a:p>
          <a:p>
            <a:pPr marL="457200" lvl="1" indent="0">
              <a:buNone/>
            </a:pPr>
            <a:endParaRPr lang="tr-TR" sz="1600" dirty="0"/>
          </a:p>
        </p:txBody>
      </p:sp>
      <p:sp>
        <p:nvSpPr>
          <p:cNvPr id="5" name="İçerik Yer Tutucusu 1"/>
          <p:cNvSpPr txBox="1">
            <a:spLocks/>
          </p:cNvSpPr>
          <p:nvPr/>
        </p:nvSpPr>
        <p:spPr>
          <a:xfrm>
            <a:off x="388660" y="2852936"/>
            <a:ext cx="8435280"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r>
              <a:rPr lang="tr-TR" sz="1600" b="1" dirty="0" smtClean="0"/>
              <a:t>İhtiyati tedbir Kararı;</a:t>
            </a:r>
          </a:p>
          <a:p>
            <a:pPr marL="800100" lvl="1" indent="-342900">
              <a:buAutoNum type="alphaLcParenR"/>
            </a:pPr>
            <a:r>
              <a:rPr lang="tr-TR" sz="1600" dirty="0" smtClean="0"/>
              <a:t>Davacının sınai mülkiyet hakkına tecavüz teşkil eden fiillerin </a:t>
            </a:r>
            <a:r>
              <a:rPr lang="tr-TR" sz="1600" b="1" dirty="0" smtClean="0">
                <a:solidFill>
                  <a:srgbClr val="FF0000"/>
                </a:solidFill>
              </a:rPr>
              <a:t>önlenmesi ve durdurulması</a:t>
            </a:r>
          </a:p>
          <a:p>
            <a:pPr marL="800100" lvl="1" indent="-342900">
              <a:buAutoNum type="alphaLcParenR"/>
            </a:pPr>
            <a:r>
              <a:rPr lang="tr-TR" sz="1600" dirty="0" smtClean="0"/>
              <a:t>Tecavüze konu ürünler, bunların üretiminde  münhasıran kullanılan vasıtalara ya da patenti verilmiş usulün icrasında kullanılan vasıtalara tecavüze konu ürünler dışındaki diğer ürünlerin üretimini engellemeyecek şekilde, Türkiye sınırları içinde veya gümrük ve serbest liman veya bölge  gibi alanlar dahil olmak üzere her yerde </a:t>
            </a:r>
            <a:r>
              <a:rPr lang="tr-TR" sz="1600" b="1" dirty="0" smtClean="0">
                <a:solidFill>
                  <a:srgbClr val="C00000"/>
                </a:solidFill>
              </a:rPr>
              <a:t>el konulması ve bunların saklanması</a:t>
            </a:r>
          </a:p>
          <a:p>
            <a:pPr marL="800100" lvl="1" indent="-342900">
              <a:buAutoNum type="alphaLcParenR"/>
            </a:pPr>
            <a:r>
              <a:rPr lang="tr-TR" sz="1600" dirty="0" smtClean="0"/>
              <a:t>Herhangi bir zararın tazmini bakımından </a:t>
            </a:r>
            <a:r>
              <a:rPr lang="tr-TR" sz="1600" b="1" dirty="0" smtClean="0">
                <a:solidFill>
                  <a:srgbClr val="C00000"/>
                </a:solidFill>
              </a:rPr>
              <a:t>teminat verilmesini </a:t>
            </a:r>
            <a:endParaRPr lang="tr-TR" sz="1600" dirty="0" smtClean="0"/>
          </a:p>
          <a:p>
            <a:pPr marL="457200" lvl="1" indent="0">
              <a:buNone/>
            </a:pPr>
            <a:r>
              <a:rPr lang="tr-TR" sz="1600" dirty="0"/>
              <a:t>k</a:t>
            </a:r>
            <a:r>
              <a:rPr lang="tr-TR" sz="1600" dirty="0" smtClean="0"/>
              <a:t>apsamalıdır.</a:t>
            </a:r>
            <a:endParaRPr lang="tr-TR" sz="1600" dirty="0"/>
          </a:p>
          <a:p>
            <a:pPr marL="457200" lvl="1" indent="0">
              <a:buNone/>
            </a:pPr>
            <a:endParaRPr lang="tr-TR" sz="1600" dirty="0"/>
          </a:p>
          <a:p>
            <a:pPr marL="457200" lvl="1" indent="0">
              <a:buNone/>
            </a:pPr>
            <a:endParaRPr lang="tr-TR" sz="1600" dirty="0"/>
          </a:p>
        </p:txBody>
      </p:sp>
    </p:spTree>
    <p:extLst>
      <p:ext uri="{BB962C8B-B14F-4D97-AF65-F5344CB8AC3E}">
        <p14:creationId xmlns="" xmlns:p14="http://schemas.microsoft.com/office/powerpoint/2010/main" val="33340786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60452" y="476672"/>
            <a:ext cx="7704856" cy="648072"/>
          </a:xfrm>
        </p:spPr>
        <p:txBody>
          <a:bodyPr>
            <a:noAutofit/>
          </a:bodyPr>
          <a:lstStyle/>
          <a:p>
            <a:pPr marL="0" indent="0" algn="ctr">
              <a:buNone/>
            </a:pPr>
            <a:r>
              <a:rPr lang="tr-TR" sz="2000" b="1" dirty="0" smtClean="0">
                <a:solidFill>
                  <a:srgbClr val="C00000"/>
                </a:solidFill>
              </a:rPr>
              <a:t>Ücretler, Ödenme Süreleri ve Sonuçları </a:t>
            </a:r>
          </a:p>
          <a:p>
            <a:pPr marL="0" indent="0" algn="ctr">
              <a:buNone/>
            </a:pPr>
            <a:r>
              <a:rPr lang="tr-TR" sz="2000" b="1" dirty="0" smtClean="0">
                <a:solidFill>
                  <a:srgbClr val="C00000"/>
                </a:solidFill>
              </a:rPr>
              <a:t>Madde 161</a:t>
            </a:r>
          </a:p>
        </p:txBody>
      </p:sp>
      <p:sp>
        <p:nvSpPr>
          <p:cNvPr id="4" name="İçerik Yer Tutucusu 1"/>
          <p:cNvSpPr txBox="1">
            <a:spLocks/>
          </p:cNvSpPr>
          <p:nvPr/>
        </p:nvSpPr>
        <p:spPr>
          <a:xfrm>
            <a:off x="360452" y="1412776"/>
            <a:ext cx="8435280" cy="41044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buNone/>
            </a:pPr>
            <a:r>
              <a:rPr lang="tr-TR" sz="1800" dirty="0" smtClean="0"/>
              <a:t>- Sınai Mülkiyet hakkının </a:t>
            </a:r>
            <a:r>
              <a:rPr lang="tr-TR" sz="1800" b="1" dirty="0" smtClean="0"/>
              <a:t>verilmesi veya tescili ile ilgili işlemler için </a:t>
            </a:r>
            <a:r>
              <a:rPr lang="tr-TR" sz="1800" dirty="0" smtClean="0"/>
              <a:t>ödenmesi gereken </a:t>
            </a:r>
            <a:r>
              <a:rPr lang="tr-TR" sz="1800" b="1" dirty="0" smtClean="0"/>
              <a:t>ücretlerin ödendiğine ilişkin bilginin </a:t>
            </a:r>
            <a:r>
              <a:rPr lang="tr-TR" sz="1800" dirty="0" smtClean="0"/>
              <a:t>süresi içinde </a:t>
            </a:r>
            <a:r>
              <a:rPr lang="tr-TR" sz="1800" b="1" u="sng" dirty="0" smtClean="0"/>
              <a:t>Kuruma sunulmaması halinde  </a:t>
            </a:r>
            <a:r>
              <a:rPr lang="tr-TR" sz="1800" b="1" dirty="0" smtClean="0"/>
              <a:t>sınai mülkiyet hakkı başvurusu geri çekilmiş sayılır</a:t>
            </a:r>
            <a:r>
              <a:rPr lang="tr-TR" sz="1800" dirty="0" smtClean="0"/>
              <a:t>.</a:t>
            </a:r>
          </a:p>
          <a:p>
            <a:pPr lvl="1">
              <a:buFontTx/>
              <a:buChar char="-"/>
            </a:pPr>
            <a:r>
              <a:rPr lang="tr-TR" sz="1800" dirty="0" smtClean="0"/>
              <a:t>Sicile kayıtlı sınai mülkiyet hakkı ile ilgili olarak, </a:t>
            </a:r>
            <a:r>
              <a:rPr lang="tr-TR" sz="1800" b="1" dirty="0" smtClean="0"/>
              <a:t>sınai mülkiyet hakkının verilmesi  veya tescili ile ilgili işlemler dışındaki işlemler için </a:t>
            </a:r>
            <a:r>
              <a:rPr lang="tr-TR" sz="1800" dirty="0" smtClean="0"/>
              <a:t>ödenmesi gereken ücretlerin ödendiğine dair bilginin süresi içinde Kuruma sunulmaması halinde </a:t>
            </a:r>
            <a:r>
              <a:rPr lang="tr-TR" sz="1800" b="1" dirty="0" smtClean="0"/>
              <a:t>ilgili talep yapılmamış sayılmaktadır</a:t>
            </a:r>
            <a:r>
              <a:rPr lang="tr-TR" sz="1800" dirty="0" smtClean="0"/>
              <a:t>.</a:t>
            </a:r>
          </a:p>
          <a:p>
            <a:pPr lvl="1">
              <a:buFontTx/>
              <a:buChar char="-"/>
            </a:pPr>
            <a:r>
              <a:rPr lang="tr-TR" sz="1800" dirty="0" smtClean="0"/>
              <a:t> Ücretin eksik ödenmesi durumunda; eksik miktarın tamamlanması  için başvuru sahibine bildirimde bulunulur, </a:t>
            </a:r>
            <a:r>
              <a:rPr lang="tr-TR" sz="1800" b="1" dirty="0" smtClean="0"/>
              <a:t>bildirim tarihinden itibaren 1 ay içinde eksik ücretin tamamlandığına dair bilginin Kuruma sunulmaması halinde</a:t>
            </a:r>
            <a:r>
              <a:rPr lang="tr-TR" sz="1800" dirty="0" smtClean="0"/>
              <a:t>  sınai mülkiyet hakkı başvurusu geri çekilmiş  sayılır veya ilgili talep hiç yapılmamış sayılır.</a:t>
            </a:r>
          </a:p>
          <a:p>
            <a:pPr lvl="1">
              <a:buFontTx/>
              <a:buChar char="-"/>
            </a:pPr>
            <a:r>
              <a:rPr lang="tr-TR" sz="1800" dirty="0" smtClean="0"/>
              <a:t>Aksi öngörülmediği sürece, ödenen ücretlerin iadesi yapılmaz ve ödenmiş olan ücretler Kuruma gelir kaydedilir.</a:t>
            </a:r>
            <a:endParaRPr lang="tr-TR" sz="1800" dirty="0"/>
          </a:p>
          <a:p>
            <a:pPr marL="457200" lvl="1" indent="0">
              <a:buNone/>
            </a:pPr>
            <a:endParaRPr lang="tr-TR" sz="1800" dirty="0"/>
          </a:p>
          <a:p>
            <a:pPr marL="457200" lvl="1" indent="0">
              <a:buNone/>
            </a:pPr>
            <a:endParaRPr lang="tr-TR" sz="1800" dirty="0"/>
          </a:p>
        </p:txBody>
      </p:sp>
    </p:spTree>
    <p:extLst>
      <p:ext uri="{BB962C8B-B14F-4D97-AF65-F5344CB8AC3E}">
        <p14:creationId xmlns="" xmlns:p14="http://schemas.microsoft.com/office/powerpoint/2010/main" val="2254865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Dikdörtgen 26"/>
          <p:cNvSpPr/>
          <p:nvPr/>
        </p:nvSpPr>
        <p:spPr>
          <a:xfrm>
            <a:off x="2784229" y="2621668"/>
            <a:ext cx="2885658" cy="1477226"/>
          </a:xfrm>
          <a:prstGeom prst="rect">
            <a:avLst/>
          </a:prstGeom>
          <a:pattFill prst="pct10">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539015" y="2638904"/>
            <a:ext cx="2232816" cy="1460779"/>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İçerik Yer Tutucusu 1"/>
          <p:cNvSpPr>
            <a:spLocks noGrp="1"/>
          </p:cNvSpPr>
          <p:nvPr>
            <p:ph idx="1"/>
          </p:nvPr>
        </p:nvSpPr>
        <p:spPr>
          <a:xfrm>
            <a:off x="516559" y="111678"/>
            <a:ext cx="7704856" cy="648072"/>
          </a:xfrm>
        </p:spPr>
        <p:txBody>
          <a:bodyPr>
            <a:noAutofit/>
          </a:bodyPr>
          <a:lstStyle/>
          <a:p>
            <a:pPr marL="0" indent="0" algn="ctr">
              <a:buNone/>
            </a:pPr>
            <a:r>
              <a:rPr lang="tr-TR" sz="2000" b="1" dirty="0" smtClean="0">
                <a:solidFill>
                  <a:srgbClr val="C00000"/>
                </a:solidFill>
              </a:rPr>
              <a:t>Yıllık Ücretler</a:t>
            </a:r>
          </a:p>
          <a:p>
            <a:pPr marL="0" indent="0" algn="ctr">
              <a:buNone/>
            </a:pPr>
            <a:r>
              <a:rPr lang="tr-TR" sz="2000" b="1" dirty="0" smtClean="0">
                <a:solidFill>
                  <a:srgbClr val="C00000"/>
                </a:solidFill>
              </a:rPr>
              <a:t>Madde 101</a:t>
            </a:r>
          </a:p>
        </p:txBody>
      </p:sp>
      <p:sp>
        <p:nvSpPr>
          <p:cNvPr id="4" name="İçerik Yer Tutucusu 1"/>
          <p:cNvSpPr txBox="1">
            <a:spLocks/>
          </p:cNvSpPr>
          <p:nvPr/>
        </p:nvSpPr>
        <p:spPr>
          <a:xfrm>
            <a:off x="154091" y="3557120"/>
            <a:ext cx="803738" cy="2904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err="1" smtClean="0"/>
              <a:t>Bsvr</a:t>
            </a:r>
            <a:r>
              <a:rPr lang="tr-TR" sz="1400" b="1" dirty="0" smtClean="0"/>
              <a:t> </a:t>
            </a:r>
            <a:r>
              <a:rPr lang="tr-TR" sz="1400" b="1" dirty="0" err="1" smtClean="0"/>
              <a:t>Trh</a:t>
            </a:r>
            <a:endParaRPr lang="tr-TR" sz="1400" b="1" dirty="0"/>
          </a:p>
        </p:txBody>
      </p:sp>
      <p:sp>
        <p:nvSpPr>
          <p:cNvPr id="6" name="Dikdörtgen 5"/>
          <p:cNvSpPr/>
          <p:nvPr/>
        </p:nvSpPr>
        <p:spPr>
          <a:xfrm>
            <a:off x="7980382" y="3417341"/>
            <a:ext cx="290464" cy="369332"/>
          </a:xfrm>
          <a:prstGeom prst="rect">
            <a:avLst/>
          </a:prstGeom>
        </p:spPr>
        <p:txBody>
          <a:bodyPr wrap="none">
            <a:spAutoFit/>
          </a:bodyPr>
          <a:lstStyle/>
          <a:p>
            <a:r>
              <a:rPr lang="tr-TR" dirty="0" smtClean="0"/>
              <a:t>  </a:t>
            </a:r>
            <a:endParaRPr lang="tr-TR" dirty="0"/>
          </a:p>
        </p:txBody>
      </p:sp>
      <p:pic>
        <p:nvPicPr>
          <p:cNvPr id="7" name="Picture 10" descr="bulb_hands_wwp"/>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47387" y="2647004"/>
            <a:ext cx="538343" cy="448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9" name="Düz Bağlayıcı 8"/>
          <p:cNvCxnSpPr/>
          <p:nvPr/>
        </p:nvCxnSpPr>
        <p:spPr>
          <a:xfrm>
            <a:off x="3083439" y="2579028"/>
            <a:ext cx="1349265" cy="1506722"/>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Resim 9"/>
          <p:cNvPicPr>
            <a:picLocks noChangeAspect="1"/>
          </p:cNvPicPr>
          <p:nvPr/>
        </p:nvPicPr>
        <p:blipFill>
          <a:blip r:embed="rId4" cstate="print"/>
          <a:stretch>
            <a:fillRect/>
          </a:stretch>
        </p:blipFill>
        <p:spPr>
          <a:xfrm>
            <a:off x="8173039" y="3924107"/>
            <a:ext cx="915912" cy="866845"/>
          </a:xfrm>
          <a:prstGeom prst="rect">
            <a:avLst/>
          </a:prstGeom>
        </p:spPr>
      </p:pic>
      <p:sp>
        <p:nvSpPr>
          <p:cNvPr id="12" name="Sağ Ayraç 11"/>
          <p:cNvSpPr/>
          <p:nvPr/>
        </p:nvSpPr>
        <p:spPr>
          <a:xfrm rot="16200000">
            <a:off x="5754889" y="2248033"/>
            <a:ext cx="258562" cy="2103371"/>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13" name="İçerik Yer Tutucusu 1"/>
          <p:cNvSpPr txBox="1">
            <a:spLocks/>
          </p:cNvSpPr>
          <p:nvPr/>
        </p:nvSpPr>
        <p:spPr>
          <a:xfrm>
            <a:off x="4498783" y="2020654"/>
            <a:ext cx="667401" cy="2824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1 yıl</a:t>
            </a:r>
          </a:p>
        </p:txBody>
      </p:sp>
      <p:sp>
        <p:nvSpPr>
          <p:cNvPr id="14" name="İçerik Yer Tutucusu 1"/>
          <p:cNvSpPr txBox="1">
            <a:spLocks/>
          </p:cNvSpPr>
          <p:nvPr/>
        </p:nvSpPr>
        <p:spPr>
          <a:xfrm>
            <a:off x="1039962" y="2784685"/>
            <a:ext cx="476732" cy="3059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200" b="1" dirty="0" smtClean="0"/>
              <a:t>1.yıl</a:t>
            </a:r>
          </a:p>
        </p:txBody>
      </p:sp>
      <p:sp>
        <p:nvSpPr>
          <p:cNvPr id="15" name="İçerik Yer Tutucusu 1"/>
          <p:cNvSpPr txBox="1">
            <a:spLocks/>
          </p:cNvSpPr>
          <p:nvPr/>
        </p:nvSpPr>
        <p:spPr>
          <a:xfrm>
            <a:off x="3107585" y="2608616"/>
            <a:ext cx="1219431" cy="44104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6 ay</a:t>
            </a:r>
          </a:p>
          <a:p>
            <a:pPr marL="0" indent="0" algn="ctr">
              <a:buNone/>
            </a:pPr>
            <a:r>
              <a:rPr lang="tr-TR" sz="1400" b="1" dirty="0" smtClean="0"/>
              <a:t>%25 Cezalı</a:t>
            </a:r>
          </a:p>
        </p:txBody>
      </p:sp>
      <p:cxnSp>
        <p:nvCxnSpPr>
          <p:cNvPr id="16" name="Düz Bağlayıcı 15"/>
          <p:cNvCxnSpPr/>
          <p:nvPr/>
        </p:nvCxnSpPr>
        <p:spPr>
          <a:xfrm flipH="1">
            <a:off x="2782765" y="2618051"/>
            <a:ext cx="8058" cy="14816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Düz Ok Bağlayıcısı 16"/>
          <p:cNvCxnSpPr/>
          <p:nvPr/>
        </p:nvCxnSpPr>
        <p:spPr>
          <a:xfrm flipV="1">
            <a:off x="539015" y="3435926"/>
            <a:ext cx="7894858" cy="4459"/>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8" name="Düz Bağlayıcı 17"/>
          <p:cNvCxnSpPr/>
          <p:nvPr/>
        </p:nvCxnSpPr>
        <p:spPr>
          <a:xfrm>
            <a:off x="529899" y="3236126"/>
            <a:ext cx="0" cy="36588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Sağ Ayraç 18"/>
          <p:cNvSpPr/>
          <p:nvPr/>
        </p:nvSpPr>
        <p:spPr>
          <a:xfrm rot="16200000">
            <a:off x="940522" y="2749114"/>
            <a:ext cx="305323" cy="1074447"/>
          </a:xfrm>
          <a:prstGeom prst="rightBrace">
            <a:avLst/>
          </a:prstGeom>
          <a:ln w="28575">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20" name="İçerik Yer Tutucusu 1"/>
          <p:cNvSpPr txBox="1">
            <a:spLocks/>
          </p:cNvSpPr>
          <p:nvPr/>
        </p:nvSpPr>
        <p:spPr>
          <a:xfrm>
            <a:off x="2024563" y="2870635"/>
            <a:ext cx="476732" cy="30595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200" b="1" dirty="0" smtClean="0"/>
              <a:t>2.yıl</a:t>
            </a:r>
          </a:p>
        </p:txBody>
      </p:sp>
      <p:sp>
        <p:nvSpPr>
          <p:cNvPr id="21" name="İçerik Yer Tutucusu 1"/>
          <p:cNvSpPr txBox="1">
            <a:spLocks/>
          </p:cNvSpPr>
          <p:nvPr/>
        </p:nvSpPr>
        <p:spPr>
          <a:xfrm>
            <a:off x="2098891" y="4778865"/>
            <a:ext cx="1439164" cy="542321"/>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Patent Hakkı </a:t>
            </a:r>
          </a:p>
          <a:p>
            <a:pPr marL="0" indent="0" algn="ctr">
              <a:buNone/>
            </a:pPr>
            <a:r>
              <a:rPr lang="tr-TR" sz="1400" b="1" dirty="0" smtClean="0"/>
              <a:t>Sona Erme </a:t>
            </a:r>
            <a:r>
              <a:rPr lang="tr-TR" sz="1400" b="1" dirty="0" err="1" smtClean="0"/>
              <a:t>Trh</a:t>
            </a:r>
            <a:r>
              <a:rPr lang="tr-TR" sz="1400" b="1" dirty="0" smtClean="0"/>
              <a:t>.</a:t>
            </a:r>
          </a:p>
        </p:txBody>
      </p:sp>
      <p:sp>
        <p:nvSpPr>
          <p:cNvPr id="22" name="İçerik Yer Tutucusu 1"/>
          <p:cNvSpPr txBox="1">
            <a:spLocks/>
          </p:cNvSpPr>
          <p:nvPr/>
        </p:nvSpPr>
        <p:spPr>
          <a:xfrm>
            <a:off x="3740650" y="1081031"/>
            <a:ext cx="2514648" cy="741817"/>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err="1" smtClean="0"/>
              <a:t>Türkpatent</a:t>
            </a:r>
            <a:r>
              <a:rPr lang="tr-TR" sz="1400" b="1" dirty="0" smtClean="0"/>
              <a:t> bildirimde bulunur, </a:t>
            </a:r>
          </a:p>
          <a:p>
            <a:pPr marL="0" indent="0" algn="ctr">
              <a:buNone/>
            </a:pPr>
            <a:r>
              <a:rPr lang="tr-TR" sz="1400" b="1" dirty="0" smtClean="0"/>
              <a:t>Patent hakkı sona erdi yayımını Bültende yapar</a:t>
            </a:r>
          </a:p>
          <a:p>
            <a:pPr marL="0" indent="0" algn="ctr">
              <a:buNone/>
            </a:pPr>
            <a:endParaRPr lang="tr-TR" sz="1400" b="1" dirty="0" smtClean="0"/>
          </a:p>
        </p:txBody>
      </p:sp>
      <p:cxnSp>
        <p:nvCxnSpPr>
          <p:cNvPr id="23" name="Düz Bağlayıcı 22"/>
          <p:cNvCxnSpPr/>
          <p:nvPr/>
        </p:nvCxnSpPr>
        <p:spPr>
          <a:xfrm flipH="1">
            <a:off x="1639845" y="3236126"/>
            <a:ext cx="1497" cy="30008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Düz Bağlayıcı 23"/>
          <p:cNvCxnSpPr/>
          <p:nvPr/>
        </p:nvCxnSpPr>
        <p:spPr>
          <a:xfrm flipH="1">
            <a:off x="6935856" y="2462686"/>
            <a:ext cx="12408" cy="17415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25" name="Resim 24"/>
          <p:cNvPicPr>
            <a:picLocks noChangeAspect="1"/>
          </p:cNvPicPr>
          <p:nvPr/>
        </p:nvPicPr>
        <p:blipFill>
          <a:blip r:embed="rId4" cstate="print"/>
          <a:stretch>
            <a:fillRect/>
          </a:stretch>
        </p:blipFill>
        <p:spPr>
          <a:xfrm>
            <a:off x="7378076" y="802506"/>
            <a:ext cx="843339" cy="798160"/>
          </a:xfrm>
          <a:prstGeom prst="rect">
            <a:avLst/>
          </a:prstGeom>
        </p:spPr>
      </p:pic>
      <p:cxnSp>
        <p:nvCxnSpPr>
          <p:cNvPr id="26" name="Düz Bağlayıcı 25"/>
          <p:cNvCxnSpPr/>
          <p:nvPr/>
        </p:nvCxnSpPr>
        <p:spPr>
          <a:xfrm flipH="1">
            <a:off x="5092472" y="3628800"/>
            <a:ext cx="9803" cy="1143998"/>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cxnSp>
        <p:nvCxnSpPr>
          <p:cNvPr id="28" name="Düz Bağlayıcı 27"/>
          <p:cNvCxnSpPr>
            <a:stCxn id="22" idx="3"/>
          </p:cNvCxnSpPr>
          <p:nvPr/>
        </p:nvCxnSpPr>
        <p:spPr>
          <a:xfrm flipV="1">
            <a:off x="6255298" y="1161682"/>
            <a:ext cx="1153364" cy="290258"/>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sp>
        <p:nvSpPr>
          <p:cNvPr id="30" name="Sağ Ayraç 29"/>
          <p:cNvSpPr/>
          <p:nvPr/>
        </p:nvSpPr>
        <p:spPr>
          <a:xfrm rot="16200000">
            <a:off x="2090452" y="2739408"/>
            <a:ext cx="267977" cy="1106476"/>
          </a:xfrm>
          <a:prstGeom prst="rightBrace">
            <a:avLst/>
          </a:prstGeom>
          <a:ln w="28575">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34" name="Sağ Ayraç 33"/>
          <p:cNvSpPr/>
          <p:nvPr/>
        </p:nvSpPr>
        <p:spPr>
          <a:xfrm rot="16200000">
            <a:off x="3698794" y="2307914"/>
            <a:ext cx="227065" cy="1987707"/>
          </a:xfrm>
          <a:prstGeom prst="rightBrace">
            <a:avLst/>
          </a:prstGeom>
          <a:ln w="28575">
            <a:solidFill>
              <a:srgbClr val="C0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cxnSp>
        <p:nvCxnSpPr>
          <p:cNvPr id="35" name="Düz Bağlayıcı 34"/>
          <p:cNvCxnSpPr/>
          <p:nvPr/>
        </p:nvCxnSpPr>
        <p:spPr>
          <a:xfrm flipH="1">
            <a:off x="4818589" y="3257831"/>
            <a:ext cx="1497" cy="30008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Sağ Ayraç 35"/>
          <p:cNvSpPr/>
          <p:nvPr/>
        </p:nvSpPr>
        <p:spPr>
          <a:xfrm rot="16200000">
            <a:off x="4740305" y="393772"/>
            <a:ext cx="278088" cy="4137830"/>
          </a:xfrm>
          <a:prstGeom prst="rightBrac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37" name="İçerik Yer Tutucusu 1"/>
          <p:cNvSpPr txBox="1">
            <a:spLocks/>
          </p:cNvSpPr>
          <p:nvPr/>
        </p:nvSpPr>
        <p:spPr>
          <a:xfrm>
            <a:off x="2218662" y="4098895"/>
            <a:ext cx="1128206" cy="48742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3. Yıl için Vade </a:t>
            </a:r>
            <a:r>
              <a:rPr lang="tr-TR" sz="1400" b="1" dirty="0" err="1" smtClean="0"/>
              <a:t>Trh</a:t>
            </a:r>
            <a:endParaRPr lang="tr-TR" sz="1400" b="1" dirty="0"/>
          </a:p>
        </p:txBody>
      </p:sp>
      <p:sp>
        <p:nvSpPr>
          <p:cNvPr id="38" name="İçerik Yer Tutucusu 1"/>
          <p:cNvSpPr txBox="1">
            <a:spLocks/>
          </p:cNvSpPr>
          <p:nvPr/>
        </p:nvSpPr>
        <p:spPr>
          <a:xfrm>
            <a:off x="5483249" y="2618051"/>
            <a:ext cx="801841" cy="27745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6 ay</a:t>
            </a:r>
          </a:p>
        </p:txBody>
      </p:sp>
      <p:cxnSp>
        <p:nvCxnSpPr>
          <p:cNvPr id="39" name="Düz Bağlayıcı 38"/>
          <p:cNvCxnSpPr/>
          <p:nvPr/>
        </p:nvCxnSpPr>
        <p:spPr>
          <a:xfrm flipH="1">
            <a:off x="3083438" y="2602555"/>
            <a:ext cx="1325120" cy="143205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51" name="İçerik Yer Tutucusu 1"/>
          <p:cNvSpPr txBox="1">
            <a:spLocks/>
          </p:cNvSpPr>
          <p:nvPr/>
        </p:nvSpPr>
        <p:spPr>
          <a:xfrm>
            <a:off x="4818589" y="4772799"/>
            <a:ext cx="833531" cy="384394"/>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Bildirim</a:t>
            </a:r>
          </a:p>
        </p:txBody>
      </p:sp>
      <p:cxnSp>
        <p:nvCxnSpPr>
          <p:cNvPr id="53" name="Düz Bağlayıcı 52"/>
          <p:cNvCxnSpPr/>
          <p:nvPr/>
        </p:nvCxnSpPr>
        <p:spPr>
          <a:xfrm>
            <a:off x="5080457" y="3358867"/>
            <a:ext cx="0" cy="1958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İçerik Yer Tutucusu 1"/>
          <p:cNvSpPr txBox="1">
            <a:spLocks/>
          </p:cNvSpPr>
          <p:nvPr/>
        </p:nvSpPr>
        <p:spPr>
          <a:xfrm>
            <a:off x="4649745" y="2819901"/>
            <a:ext cx="803738" cy="4107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Bildirim </a:t>
            </a:r>
            <a:r>
              <a:rPr lang="tr-TR" sz="1400" b="1" dirty="0" err="1" smtClean="0"/>
              <a:t>Trh</a:t>
            </a:r>
            <a:endParaRPr lang="tr-TR" sz="1400" b="1" dirty="0"/>
          </a:p>
        </p:txBody>
      </p:sp>
      <p:sp>
        <p:nvSpPr>
          <p:cNvPr id="57" name="Sağ Ayraç 56"/>
          <p:cNvSpPr/>
          <p:nvPr/>
        </p:nvSpPr>
        <p:spPr>
          <a:xfrm rot="5400000">
            <a:off x="5376670" y="3151097"/>
            <a:ext cx="188279" cy="780707"/>
          </a:xfrm>
          <a:prstGeom prst="rightBrace">
            <a:avLst/>
          </a:prstGeom>
          <a:ln w="28575">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b="1" dirty="0"/>
          </a:p>
        </p:txBody>
      </p:sp>
      <p:sp>
        <p:nvSpPr>
          <p:cNvPr id="59" name="İçerik Yer Tutucusu 1"/>
          <p:cNvSpPr txBox="1">
            <a:spLocks/>
          </p:cNvSpPr>
          <p:nvPr/>
        </p:nvSpPr>
        <p:spPr>
          <a:xfrm>
            <a:off x="5011066" y="3618130"/>
            <a:ext cx="493284" cy="2387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2 ay</a:t>
            </a:r>
          </a:p>
        </p:txBody>
      </p:sp>
      <p:cxnSp>
        <p:nvCxnSpPr>
          <p:cNvPr id="60" name="Düz Bağlayıcı 59"/>
          <p:cNvCxnSpPr/>
          <p:nvPr/>
        </p:nvCxnSpPr>
        <p:spPr>
          <a:xfrm>
            <a:off x="5864210" y="3358867"/>
            <a:ext cx="0" cy="1958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Düz Bağlayıcı 60"/>
          <p:cNvCxnSpPr/>
          <p:nvPr/>
        </p:nvCxnSpPr>
        <p:spPr>
          <a:xfrm>
            <a:off x="5652120" y="3331096"/>
            <a:ext cx="0" cy="19580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İçerik Yer Tutucusu 1"/>
          <p:cNvSpPr txBox="1">
            <a:spLocks/>
          </p:cNvSpPr>
          <p:nvPr/>
        </p:nvSpPr>
        <p:spPr>
          <a:xfrm>
            <a:off x="6128357" y="4741258"/>
            <a:ext cx="1045621" cy="642679"/>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Ödeme Bilgisi Gönderilir</a:t>
            </a:r>
          </a:p>
        </p:txBody>
      </p:sp>
      <p:cxnSp>
        <p:nvCxnSpPr>
          <p:cNvPr id="72" name="Düz Bağlayıcı 71"/>
          <p:cNvCxnSpPr/>
          <p:nvPr/>
        </p:nvCxnSpPr>
        <p:spPr>
          <a:xfrm>
            <a:off x="5667509" y="3455979"/>
            <a:ext cx="816122" cy="1266546"/>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sp>
        <p:nvSpPr>
          <p:cNvPr id="76" name="İçerik Yer Tutucusu 1"/>
          <p:cNvSpPr txBox="1">
            <a:spLocks/>
          </p:cNvSpPr>
          <p:nvPr/>
        </p:nvSpPr>
        <p:spPr>
          <a:xfrm>
            <a:off x="5364088" y="5590886"/>
            <a:ext cx="2857328" cy="760001"/>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Ödemenin </a:t>
            </a:r>
            <a:r>
              <a:rPr lang="tr-TR" sz="1400" b="1" dirty="0" err="1" smtClean="0"/>
              <a:t>Türkpatente</a:t>
            </a:r>
            <a:r>
              <a:rPr lang="tr-TR" sz="1400" b="1" dirty="0" smtClean="0"/>
              <a:t> yapıldığı tarih itibariyle Patent hakkı  yeniden geçerli </a:t>
            </a:r>
          </a:p>
        </p:txBody>
      </p:sp>
      <p:cxnSp>
        <p:nvCxnSpPr>
          <p:cNvPr id="77" name="Düz Bağlayıcı 76"/>
          <p:cNvCxnSpPr/>
          <p:nvPr/>
        </p:nvCxnSpPr>
        <p:spPr>
          <a:xfrm flipV="1">
            <a:off x="7438824" y="4772798"/>
            <a:ext cx="832022" cy="810885"/>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sp>
        <p:nvSpPr>
          <p:cNvPr id="79" name="İçerik Yer Tutucusu 1"/>
          <p:cNvSpPr txBox="1">
            <a:spLocks/>
          </p:cNvSpPr>
          <p:nvPr/>
        </p:nvSpPr>
        <p:spPr>
          <a:xfrm>
            <a:off x="341689" y="1214836"/>
            <a:ext cx="2430142" cy="492329"/>
          </a:xfrm>
          <a:prstGeom prst="rect">
            <a:avLst/>
          </a:prstGeom>
          <a:solidFill>
            <a:schemeClr val="lt1"/>
          </a:solidFill>
          <a:ln>
            <a:solidFill>
              <a:schemeClr val="tx1"/>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tr-TR" sz="1400" b="1" dirty="0" smtClean="0"/>
              <a:t>Yıllık ücret ödenmesine gerek duyulmayan dönem</a:t>
            </a:r>
          </a:p>
        </p:txBody>
      </p:sp>
      <p:cxnSp>
        <p:nvCxnSpPr>
          <p:cNvPr id="81" name="Düz Bağlayıcı 80"/>
          <p:cNvCxnSpPr/>
          <p:nvPr/>
        </p:nvCxnSpPr>
        <p:spPr>
          <a:xfrm flipV="1">
            <a:off x="1537189" y="1738043"/>
            <a:ext cx="4746" cy="871334"/>
          </a:xfrm>
          <a:prstGeom prst="line">
            <a:avLst/>
          </a:prstGeom>
          <a:ln w="25400">
            <a:solidFill>
              <a:schemeClr val="tx2"/>
            </a:solidFill>
            <a:prstDash val="sysDash"/>
            <a:tailEnd type="triangle" w="sm"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9590098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360452" y="476672"/>
            <a:ext cx="7704856" cy="648072"/>
          </a:xfrm>
        </p:spPr>
        <p:txBody>
          <a:bodyPr>
            <a:noAutofit/>
          </a:bodyPr>
          <a:lstStyle/>
          <a:p>
            <a:pPr marL="0" indent="0" algn="ctr">
              <a:buNone/>
            </a:pPr>
            <a:r>
              <a:rPr lang="tr-TR" sz="2000" b="1" dirty="0" smtClean="0">
                <a:solidFill>
                  <a:srgbClr val="C00000"/>
                </a:solidFill>
              </a:rPr>
              <a:t>Hakların Yeniden Tesisi</a:t>
            </a:r>
          </a:p>
          <a:p>
            <a:pPr marL="0" indent="0" algn="ctr">
              <a:buNone/>
            </a:pPr>
            <a:r>
              <a:rPr lang="tr-TR" sz="2000" b="1" dirty="0" smtClean="0">
                <a:solidFill>
                  <a:srgbClr val="C00000"/>
                </a:solidFill>
              </a:rPr>
              <a:t>Madde 107 (2)</a:t>
            </a:r>
          </a:p>
        </p:txBody>
      </p:sp>
      <p:sp>
        <p:nvSpPr>
          <p:cNvPr id="4" name="İçerik Yer Tutucusu 1"/>
          <p:cNvSpPr txBox="1">
            <a:spLocks/>
          </p:cNvSpPr>
          <p:nvPr/>
        </p:nvSpPr>
        <p:spPr>
          <a:xfrm>
            <a:off x="666780" y="1238280"/>
            <a:ext cx="8435280" cy="48245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tr-TR" sz="1600" dirty="0"/>
              <a:t>Patent başvurusu veya patent sahibi tarafından, </a:t>
            </a:r>
            <a:r>
              <a:rPr lang="tr-TR" sz="1600" b="1" dirty="0"/>
              <a:t>patent başvurusu veya patentle ilgili </a:t>
            </a:r>
          </a:p>
          <a:p>
            <a:pPr marL="0" indent="0">
              <a:buNone/>
            </a:pPr>
            <a:r>
              <a:rPr lang="tr-TR" sz="1600" b="1" dirty="0"/>
              <a:t>işlemlerde şartların gerektirdiği </a:t>
            </a:r>
            <a:r>
              <a:rPr lang="tr-TR" sz="1600" b="1" u="sng" dirty="0"/>
              <a:t>özen gösterilmesine rağmen</a:t>
            </a:r>
            <a:r>
              <a:rPr lang="tr-TR" sz="1600" dirty="0"/>
              <a:t>, uyulması gereken </a:t>
            </a:r>
            <a:r>
              <a:rPr lang="tr-TR" sz="1600" dirty="0" smtClean="0"/>
              <a:t>bir süreye uyulamamasının;</a:t>
            </a:r>
          </a:p>
          <a:p>
            <a:pPr>
              <a:buFontTx/>
              <a:buChar char="-"/>
            </a:pPr>
            <a:r>
              <a:rPr lang="tr-TR" sz="1600" dirty="0" smtClean="0"/>
              <a:t>patent </a:t>
            </a:r>
            <a:r>
              <a:rPr lang="tr-TR" sz="1600" dirty="0"/>
              <a:t>başvurusunun reddine, </a:t>
            </a:r>
            <a:endParaRPr lang="tr-TR" sz="1600" dirty="0" smtClean="0"/>
          </a:p>
          <a:p>
            <a:pPr>
              <a:buFontTx/>
              <a:buChar char="-"/>
            </a:pPr>
            <a:r>
              <a:rPr lang="tr-TR" sz="1600" dirty="0" smtClean="0"/>
              <a:t>geri </a:t>
            </a:r>
            <a:r>
              <a:rPr lang="tr-TR" sz="1600" dirty="0"/>
              <a:t>çekilmiş sayılmasına, </a:t>
            </a:r>
            <a:endParaRPr lang="tr-TR" sz="1600" dirty="0" smtClean="0"/>
          </a:p>
          <a:p>
            <a:pPr>
              <a:buFontTx/>
              <a:buChar char="-"/>
            </a:pPr>
            <a:r>
              <a:rPr lang="tr-TR" sz="1600" dirty="0" smtClean="0"/>
              <a:t>99 uncu </a:t>
            </a:r>
            <a:r>
              <a:rPr lang="tr-TR" sz="1600" dirty="0"/>
              <a:t>madde uyarınca </a:t>
            </a:r>
            <a:r>
              <a:rPr lang="tr-TR" sz="1600" dirty="0" smtClean="0"/>
              <a:t>patentin </a:t>
            </a:r>
            <a:r>
              <a:rPr lang="tr-TR" sz="1600" dirty="0"/>
              <a:t>hükümsüz kılınmasına </a:t>
            </a:r>
            <a:r>
              <a:rPr lang="tr-TR" sz="1600" dirty="0" smtClean="0"/>
              <a:t>veya</a:t>
            </a:r>
          </a:p>
          <a:p>
            <a:pPr marL="0" indent="0">
              <a:buNone/>
            </a:pPr>
            <a:r>
              <a:rPr lang="tr-TR" sz="1600" dirty="0" smtClean="0"/>
              <a:t> </a:t>
            </a:r>
            <a:r>
              <a:rPr lang="tr-TR" sz="1600" dirty="0"/>
              <a:t>diğer herhangi bir hakkın kaybına yol açması </a:t>
            </a:r>
            <a:r>
              <a:rPr lang="tr-TR" sz="1600" dirty="0" smtClean="0"/>
              <a:t>halinde hakların </a:t>
            </a:r>
            <a:r>
              <a:rPr lang="tr-TR" sz="1600" dirty="0"/>
              <a:t>yeniden tesisi talep edilebilir. </a:t>
            </a:r>
          </a:p>
          <a:p>
            <a:pPr marL="0" indent="0">
              <a:buNone/>
            </a:pPr>
            <a:endParaRPr lang="tr-TR" sz="1600" dirty="0" smtClean="0"/>
          </a:p>
          <a:p>
            <a:pPr marL="0" indent="0">
              <a:buNone/>
            </a:pPr>
            <a:r>
              <a:rPr lang="tr-TR" sz="1600" dirty="0" smtClean="0"/>
              <a:t> (</a:t>
            </a:r>
            <a:r>
              <a:rPr lang="tr-TR" sz="1600" b="1" dirty="0" smtClean="0"/>
              <a:t>Örneğin;</a:t>
            </a:r>
            <a:r>
              <a:rPr lang="tr-TR" sz="1600" dirty="0" smtClean="0"/>
              <a:t> yıllık ücret </a:t>
            </a:r>
            <a:r>
              <a:rPr lang="tr-TR" sz="1600" dirty="0" smtClean="0"/>
              <a:t>ödemede </a:t>
            </a:r>
            <a:r>
              <a:rPr lang="tr-TR" sz="1600" dirty="0" smtClean="0"/>
              <a:t>telafi ücretinin verilen 2 aylık süre içinde ödenmemesi nedeniyle patent hakkının sona ermesi halinde)</a:t>
            </a:r>
            <a:endParaRPr lang="tr-TR" sz="1600" dirty="0"/>
          </a:p>
          <a:p>
            <a:pPr marL="0" indent="0">
              <a:buNone/>
            </a:pPr>
            <a:endParaRPr lang="tr-TR" sz="1600" b="1" dirty="0" smtClean="0"/>
          </a:p>
          <a:p>
            <a:pPr marL="0" indent="0">
              <a:buNone/>
            </a:pPr>
            <a:r>
              <a:rPr lang="tr-TR" sz="1600" b="1" dirty="0" smtClean="0">
                <a:solidFill>
                  <a:srgbClr val="C00000"/>
                </a:solidFill>
              </a:rPr>
              <a:t>Bu talep</a:t>
            </a:r>
            <a:r>
              <a:rPr lang="tr-TR" sz="1600" b="1" dirty="0" smtClean="0">
                <a:solidFill>
                  <a:srgbClr val="C00000"/>
                </a:solidFill>
              </a:rPr>
              <a:t>; en geç ne zaman yapılabilir?</a:t>
            </a:r>
            <a:endParaRPr lang="tr-TR" sz="1600" b="1" dirty="0" smtClean="0">
              <a:solidFill>
                <a:srgbClr val="C00000"/>
              </a:solidFill>
            </a:endParaRPr>
          </a:p>
          <a:p>
            <a:pPr>
              <a:buFontTx/>
              <a:buChar char="-"/>
            </a:pPr>
            <a:r>
              <a:rPr lang="tr-TR" sz="1600" dirty="0" smtClean="0"/>
              <a:t>uyulamamış </a:t>
            </a:r>
            <a:r>
              <a:rPr lang="tr-TR" sz="1600" dirty="0"/>
              <a:t>olan sürenin bitiminden itibaren </a:t>
            </a:r>
            <a:r>
              <a:rPr lang="tr-TR" sz="1600" b="1" dirty="0">
                <a:solidFill>
                  <a:srgbClr val="FF0000"/>
                </a:solidFill>
              </a:rPr>
              <a:t>bir </a:t>
            </a:r>
            <a:r>
              <a:rPr lang="tr-TR" sz="1600" b="1" dirty="0" smtClean="0">
                <a:solidFill>
                  <a:srgbClr val="FF0000"/>
                </a:solidFill>
              </a:rPr>
              <a:t>yılı </a:t>
            </a:r>
            <a:r>
              <a:rPr lang="tr-TR" sz="1600" b="1" dirty="0">
                <a:solidFill>
                  <a:srgbClr val="FF0000"/>
                </a:solidFill>
              </a:rPr>
              <a:t>geçmemek üzere</a:t>
            </a:r>
            <a:r>
              <a:rPr lang="tr-TR" sz="1600" dirty="0"/>
              <a:t>, </a:t>
            </a:r>
            <a:endParaRPr lang="tr-TR" sz="1600" dirty="0" smtClean="0"/>
          </a:p>
          <a:p>
            <a:pPr>
              <a:buFontTx/>
              <a:buChar char="-"/>
            </a:pPr>
            <a:r>
              <a:rPr lang="tr-TR" sz="1600" dirty="0" smtClean="0"/>
              <a:t>süreye </a:t>
            </a:r>
            <a:r>
              <a:rPr lang="tr-TR" sz="1600" dirty="0"/>
              <a:t>uyulamama </a:t>
            </a:r>
            <a:r>
              <a:rPr lang="tr-TR" sz="1600" b="1" dirty="0" smtClean="0"/>
              <a:t>nedeninin ortadan </a:t>
            </a:r>
            <a:r>
              <a:rPr lang="tr-TR" sz="1600" b="1" dirty="0"/>
              <a:t>kalkmasından itibaren </a:t>
            </a:r>
            <a:r>
              <a:rPr lang="tr-TR" sz="1600" b="1" dirty="0">
                <a:solidFill>
                  <a:srgbClr val="C00000"/>
                </a:solidFill>
              </a:rPr>
              <a:t>iki ay içinde</a:t>
            </a:r>
            <a:r>
              <a:rPr lang="tr-TR" sz="1600" dirty="0">
                <a:solidFill>
                  <a:srgbClr val="C00000"/>
                </a:solidFill>
              </a:rPr>
              <a:t> </a:t>
            </a:r>
            <a:endParaRPr lang="tr-TR" sz="1600" dirty="0" smtClean="0">
              <a:solidFill>
                <a:srgbClr val="C00000"/>
              </a:solidFill>
            </a:endParaRPr>
          </a:p>
          <a:p>
            <a:pPr marL="0" indent="0">
              <a:buNone/>
            </a:pPr>
            <a:r>
              <a:rPr lang="tr-TR" sz="1600" dirty="0" smtClean="0"/>
              <a:t>ücreti </a:t>
            </a:r>
            <a:r>
              <a:rPr lang="tr-TR" sz="1600" dirty="0"/>
              <a:t>ödenerek yapılır. Aksi takdirde bu talep reddedilir. </a:t>
            </a:r>
            <a:endParaRPr lang="tr-TR" sz="1600" dirty="0" smtClean="0"/>
          </a:p>
          <a:p>
            <a:pPr marL="0" indent="0">
              <a:buNone/>
            </a:pPr>
            <a:endParaRPr lang="tr-TR" sz="1600" dirty="0"/>
          </a:p>
          <a:p>
            <a:pPr marL="0" indent="0">
              <a:buNone/>
            </a:pPr>
            <a:r>
              <a:rPr lang="tr-TR" sz="1600" b="1" dirty="0" smtClean="0"/>
              <a:t>                                                        Hakkın Yeniden Tesisi Ücreti: 1600 TL</a:t>
            </a:r>
          </a:p>
          <a:p>
            <a:pPr marL="457200" lvl="1" indent="0">
              <a:buNone/>
            </a:pPr>
            <a:endParaRPr lang="tr-TR" sz="1600" dirty="0"/>
          </a:p>
        </p:txBody>
      </p:sp>
    </p:spTree>
    <p:extLst>
      <p:ext uri="{BB962C8B-B14F-4D97-AF65-F5344CB8AC3E}">
        <p14:creationId xmlns="" xmlns:p14="http://schemas.microsoft.com/office/powerpoint/2010/main" val="32966809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124744"/>
            <a:ext cx="8229600" cy="4525963"/>
          </a:xfrm>
        </p:spPr>
        <p:txBody>
          <a:bodyPr>
            <a:noAutofit/>
          </a:bodyPr>
          <a:lstStyle/>
          <a:p>
            <a:r>
              <a:rPr lang="tr-TR" sz="2400" b="1" dirty="0" smtClean="0"/>
              <a:t>Eski KHK’ya göre belge olmuş patent ve faydalı modellerin durumu ne olacak?</a:t>
            </a:r>
          </a:p>
          <a:p>
            <a:pPr>
              <a:buFontTx/>
              <a:buChar char="-"/>
            </a:pPr>
            <a:r>
              <a:rPr lang="tr-TR" sz="2400" dirty="0" smtClean="0"/>
              <a:t>Eski KHK’ya göre belge olmuş patent ve faydalı modeller yıllık ücret ve tasarruf işlemleri (devir, lisans vb.) gibi durumlarda yeni kanuna tabi olacak. Başvuru aşamasındakiler ise tamamen eski KHK’dan ilerleyecek.</a:t>
            </a:r>
          </a:p>
          <a:p>
            <a:r>
              <a:rPr lang="tr-TR" sz="2400" b="1" dirty="0" smtClean="0"/>
              <a:t>Eski KHK’da incelemesiz patent almış bir başvuru yeni kanun yürürlükteyken incelemeliye dönüşüm yapabilir mi, yaparsa hangi mevzuata tabi olur?</a:t>
            </a:r>
          </a:p>
          <a:p>
            <a:pPr>
              <a:buFontTx/>
              <a:buChar char="-"/>
            </a:pPr>
            <a:r>
              <a:rPr lang="tr-TR" sz="2400" dirty="0" smtClean="0"/>
              <a:t>Yapabilir, eski KHK’ya tabi olur.</a:t>
            </a:r>
          </a:p>
          <a:p>
            <a:pPr marL="114300" indent="0">
              <a:buNone/>
            </a:pPr>
            <a:endParaRPr lang="tr-TR" sz="2400" dirty="0"/>
          </a:p>
        </p:txBody>
      </p:sp>
    </p:spTree>
    <p:extLst>
      <p:ext uri="{BB962C8B-B14F-4D97-AF65-F5344CB8AC3E}">
        <p14:creationId xmlns="" xmlns:p14="http://schemas.microsoft.com/office/powerpoint/2010/main" val="27064671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2"/>
          <p:cNvSpPr>
            <a:spLocks noGrp="1"/>
          </p:cNvSpPr>
          <p:nvPr>
            <p:ph idx="1"/>
          </p:nvPr>
        </p:nvSpPr>
        <p:spPr>
          <a:xfrm>
            <a:off x="395536" y="1340768"/>
            <a:ext cx="7620000" cy="4800600"/>
          </a:xfrm>
        </p:spPr>
        <p:txBody>
          <a:bodyPr/>
          <a:lstStyle/>
          <a:p>
            <a:endParaRPr lang="tr-TR" dirty="0" smtClean="0"/>
          </a:p>
          <a:p>
            <a:endParaRPr lang="tr-TR" dirty="0"/>
          </a:p>
          <a:p>
            <a:pPr marL="114300" indent="0">
              <a:buNone/>
            </a:pPr>
            <a:endParaRPr lang="tr-TR" dirty="0"/>
          </a:p>
          <a:p>
            <a:pPr marL="114300" indent="0">
              <a:buNone/>
            </a:pPr>
            <a:endParaRPr lang="tr-TR" dirty="0" smtClean="0"/>
          </a:p>
          <a:p>
            <a:pPr marL="114300" indent="0" algn="ctr">
              <a:buNone/>
            </a:pPr>
            <a:r>
              <a:rPr lang="tr-TR" sz="7200" dirty="0" smtClean="0"/>
              <a:t>TEŞEKKÜRLER…</a:t>
            </a:r>
          </a:p>
        </p:txBody>
      </p:sp>
    </p:spTree>
    <p:extLst>
      <p:ext uri="{BB962C8B-B14F-4D97-AF65-F5344CB8AC3E}">
        <p14:creationId xmlns="" xmlns:p14="http://schemas.microsoft.com/office/powerpoint/2010/main" val="7110922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pader tema">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2471</TotalTime>
  <Words>2994</Words>
  <Application>Microsoft Office PowerPoint</Application>
  <PresentationFormat>Ekran Gösterisi (4:3)</PresentationFormat>
  <Paragraphs>368</Paragraphs>
  <Slides>30</Slides>
  <Notes>18</Notes>
  <HiddenSlides>0</HiddenSlides>
  <MMClips>0</MMClips>
  <ScaleCrop>false</ScaleCrop>
  <HeadingPairs>
    <vt:vector size="4" baseType="variant">
      <vt:variant>
        <vt:lpstr>Tema</vt:lpstr>
      </vt:variant>
      <vt:variant>
        <vt:i4>2</vt:i4>
      </vt:variant>
      <vt:variant>
        <vt:lpstr>Slayt Başlıkları</vt:lpstr>
      </vt:variant>
      <vt:variant>
        <vt:i4>30</vt:i4>
      </vt:variant>
    </vt:vector>
  </HeadingPairs>
  <TitlesOfParts>
    <vt:vector size="32" baseType="lpstr">
      <vt:lpstr>Ofis Teması</vt:lpstr>
      <vt:lpstr>mapader tema</vt:lpstr>
      <vt:lpstr>6769 Sayılı Sınai Mülkiyet Kanunu (SMK)  Kapsamında Patent Kararı sonrası İtiraz ve  Patentin Alınmasından sonraki İşlemler</vt:lpstr>
      <vt:lpstr>Slayt 2</vt:lpstr>
      <vt:lpstr>Patent Başvurusu Akış Diyagramı</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Ali KÜÇÜKŞAHİN</dc:creator>
  <cp:lastModifiedBy>ALİ BÜLENT DALOĞLU</cp:lastModifiedBy>
  <cp:revision>258</cp:revision>
  <dcterms:created xsi:type="dcterms:W3CDTF">2015-12-14T14:16:51Z</dcterms:created>
  <dcterms:modified xsi:type="dcterms:W3CDTF">2017-06-08T08:45:59Z</dcterms:modified>
</cp:coreProperties>
</file>